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Londrina Solid Heavy" charset="1" panose="00000A00000000000000"/>
      <p:regular r:id="rId38"/>
    </p:embeddedFont>
    <p:embeddedFont>
      <p:font typeface="Poppins Bold" charset="1" panose="00000800000000000000"/>
      <p:regular r:id="rId39"/>
    </p:embeddedFont>
    <p:embeddedFont>
      <p:font typeface="Agrandir" charset="1" panose="00000500000000000000"/>
      <p:regular r:id="rId40"/>
    </p:embeddedFont>
    <p:embeddedFont>
      <p:font typeface="Agrandir Medium" charset="1" panose="00000600000000000000"/>
      <p:regular r:id="rId41"/>
    </p:embeddedFont>
    <p:embeddedFont>
      <p:font typeface="Agrandir Bold" charset="1" panose="000008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9732" y="-99604"/>
            <a:ext cx="6128163" cy="4267430"/>
          </a:xfrm>
          <a:custGeom>
            <a:avLst/>
            <a:gdLst/>
            <a:ahLst/>
            <a:cxnLst/>
            <a:rect r="r" b="b" t="t" l="l"/>
            <a:pathLst>
              <a:path h="4267430" w="6128163">
                <a:moveTo>
                  <a:pt x="0" y="0"/>
                </a:moveTo>
                <a:lnTo>
                  <a:pt x="6128164" y="0"/>
                </a:lnTo>
                <a:lnTo>
                  <a:pt x="6128164" y="4267430"/>
                </a:lnTo>
                <a:lnTo>
                  <a:pt x="0" y="426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9692" y="6699992"/>
            <a:ext cx="3993488" cy="3855532"/>
          </a:xfrm>
          <a:custGeom>
            <a:avLst/>
            <a:gdLst/>
            <a:ahLst/>
            <a:cxnLst/>
            <a:rect r="r" b="b" t="t" l="l"/>
            <a:pathLst>
              <a:path h="3855532" w="3993488">
                <a:moveTo>
                  <a:pt x="0" y="0"/>
                </a:moveTo>
                <a:lnTo>
                  <a:pt x="3993488" y="0"/>
                </a:lnTo>
                <a:lnTo>
                  <a:pt x="3993488" y="3855532"/>
                </a:lnTo>
                <a:lnTo>
                  <a:pt x="0" y="38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3864" y="-99604"/>
            <a:ext cx="4239316" cy="3067723"/>
          </a:xfrm>
          <a:custGeom>
            <a:avLst/>
            <a:gdLst/>
            <a:ahLst/>
            <a:cxnLst/>
            <a:rect r="r" b="b" t="t" l="l"/>
            <a:pathLst>
              <a:path h="3067723" w="4239316">
                <a:moveTo>
                  <a:pt x="0" y="0"/>
                </a:moveTo>
                <a:lnTo>
                  <a:pt x="4239316" y="0"/>
                </a:lnTo>
                <a:lnTo>
                  <a:pt x="4239316" y="3067723"/>
                </a:lnTo>
                <a:lnTo>
                  <a:pt x="0" y="3067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56654" y="2295907"/>
            <a:ext cx="10835508" cy="574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85"/>
              </a:lnSpc>
            </a:pPr>
            <a:r>
              <a:rPr lang="en-US" b="true" sz="9899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PREDICTING</a:t>
            </a:r>
            <a:r>
              <a:rPr lang="en-US" b="true" sz="9899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 a 10 year risk of future Coronary Heart Disease (CHD)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79774" y="5352975"/>
            <a:ext cx="3578302" cy="4278405"/>
          </a:xfrm>
          <a:custGeom>
            <a:avLst/>
            <a:gdLst/>
            <a:ahLst/>
            <a:cxnLst/>
            <a:rect r="r" b="b" t="t" l="l"/>
            <a:pathLst>
              <a:path h="4278405" w="3578302">
                <a:moveTo>
                  <a:pt x="0" y="0"/>
                </a:moveTo>
                <a:lnTo>
                  <a:pt x="3578302" y="0"/>
                </a:lnTo>
                <a:lnTo>
                  <a:pt x="3578302" y="4278405"/>
                </a:lnTo>
                <a:lnTo>
                  <a:pt x="0" y="4278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89051" y="6699992"/>
            <a:ext cx="3302440" cy="3395032"/>
          </a:xfrm>
          <a:custGeom>
            <a:avLst/>
            <a:gdLst/>
            <a:ahLst/>
            <a:cxnLst/>
            <a:rect r="r" b="b" t="t" l="l"/>
            <a:pathLst>
              <a:path h="3395032" w="3302440">
                <a:moveTo>
                  <a:pt x="0" y="0"/>
                </a:moveTo>
                <a:lnTo>
                  <a:pt x="3302441" y="0"/>
                </a:lnTo>
                <a:lnTo>
                  <a:pt x="3302441" y="3395032"/>
                </a:lnTo>
                <a:lnTo>
                  <a:pt x="0" y="339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-335090"/>
            <a:ext cx="2905787" cy="3520227"/>
          </a:xfrm>
          <a:custGeom>
            <a:avLst/>
            <a:gdLst/>
            <a:ahLst/>
            <a:cxnLst/>
            <a:rect r="r" b="b" t="t" l="l"/>
            <a:pathLst>
              <a:path h="3520227" w="2905787">
                <a:moveTo>
                  <a:pt x="0" y="0"/>
                </a:moveTo>
                <a:lnTo>
                  <a:pt x="2905787" y="0"/>
                </a:lnTo>
                <a:lnTo>
                  <a:pt x="2905787" y="3520227"/>
                </a:lnTo>
                <a:lnTo>
                  <a:pt x="0" y="3520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58076" y="8561083"/>
            <a:ext cx="6656453" cy="86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414" b="true">
                <a:solidFill>
                  <a:srgbClr val="200872"/>
                </a:solidFill>
                <a:latin typeface="Poppins Bold"/>
                <a:ea typeface="Poppins Bold"/>
                <a:cs typeface="Poppins Bold"/>
                <a:sym typeface="Poppins Bold"/>
              </a:rPr>
              <a:t>SINDHURA  SURAVARJHULA</a:t>
            </a:r>
          </a:p>
          <a:p>
            <a:pPr algn="l">
              <a:lnSpc>
                <a:spcPts val="3380"/>
              </a:lnSpc>
            </a:pPr>
            <a:r>
              <a:rPr lang="en-US" sz="2414" b="true">
                <a:solidFill>
                  <a:srgbClr val="200872"/>
                </a:solidFill>
                <a:latin typeface="Poppins Bold"/>
                <a:ea typeface="Poppins Bold"/>
                <a:cs typeface="Poppins Bold"/>
                <a:sym typeface="Poppins Bold"/>
              </a:rPr>
              <a:t>MRUNALI  SAROJ  NILGIRWAR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2598" y="8383283"/>
            <a:ext cx="6656453" cy="119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40"/>
              </a:lnSpc>
            </a:pPr>
            <a:r>
              <a:rPr lang="en-US" b="true" sz="2814">
                <a:solidFill>
                  <a:srgbClr val="200872"/>
                </a:solidFill>
                <a:latin typeface="Poppins Bold"/>
                <a:ea typeface="Poppins Bold"/>
                <a:cs typeface="Poppins Bold"/>
                <a:sym typeface="Poppins Bold"/>
              </a:rPr>
              <a:t>UNDER GUIDANCE OF </a:t>
            </a:r>
          </a:p>
          <a:p>
            <a:pPr algn="r">
              <a:lnSpc>
                <a:spcPts val="5620"/>
              </a:lnSpc>
            </a:pPr>
            <a:r>
              <a:rPr lang="en-US" b="true" sz="4014">
                <a:solidFill>
                  <a:srgbClr val="200872"/>
                </a:solidFill>
                <a:latin typeface="Poppins Bold"/>
                <a:ea typeface="Poppins Bold"/>
                <a:cs typeface="Poppins Bold"/>
                <a:sym typeface="Poppins Bold"/>
              </a:rPr>
              <a:t>DR. MEI YANG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76151" y="8750499"/>
            <a:ext cx="1519513" cy="43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414">
                <a:solidFill>
                  <a:srgbClr val="200872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82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7786">
            <a:off x="-1010316" y="-2167267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79"/>
                </a:lnTo>
                <a:lnTo>
                  <a:pt x="0" y="581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7857">
            <a:off x="17684704" y="212116"/>
            <a:ext cx="431327" cy="1682483"/>
          </a:xfrm>
          <a:custGeom>
            <a:avLst/>
            <a:gdLst/>
            <a:ahLst/>
            <a:cxnLst/>
            <a:rect r="r" b="b" t="t" l="l"/>
            <a:pathLst>
              <a:path h="1682483" w="431327">
                <a:moveTo>
                  <a:pt x="0" y="0"/>
                </a:moveTo>
                <a:lnTo>
                  <a:pt x="431328" y="0"/>
                </a:lnTo>
                <a:lnTo>
                  <a:pt x="431328" y="1682483"/>
                </a:lnTo>
                <a:lnTo>
                  <a:pt x="0" y="1682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20825" y="-322456"/>
            <a:ext cx="1867175" cy="1351156"/>
          </a:xfrm>
          <a:custGeom>
            <a:avLst/>
            <a:gdLst/>
            <a:ahLst/>
            <a:cxnLst/>
            <a:rect r="r" b="b" t="t" l="l"/>
            <a:pathLst>
              <a:path h="1351156" w="1867175">
                <a:moveTo>
                  <a:pt x="0" y="0"/>
                </a:moveTo>
                <a:lnTo>
                  <a:pt x="1867175" y="0"/>
                </a:lnTo>
                <a:lnTo>
                  <a:pt x="1867175" y="1351156"/>
                </a:lnTo>
                <a:lnTo>
                  <a:pt x="0" y="1351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1470" y="2419574"/>
            <a:ext cx="8275980" cy="5141452"/>
          </a:xfrm>
          <a:custGeom>
            <a:avLst/>
            <a:gdLst/>
            <a:ahLst/>
            <a:cxnLst/>
            <a:rect r="r" b="b" t="t" l="l"/>
            <a:pathLst>
              <a:path h="5141452" w="8275980">
                <a:moveTo>
                  <a:pt x="0" y="0"/>
                </a:moveTo>
                <a:lnTo>
                  <a:pt x="8275980" y="0"/>
                </a:lnTo>
                <a:lnTo>
                  <a:pt x="8275980" y="5141452"/>
                </a:lnTo>
                <a:lnTo>
                  <a:pt x="0" y="51414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3773" y="2419574"/>
            <a:ext cx="8463296" cy="5141452"/>
          </a:xfrm>
          <a:custGeom>
            <a:avLst/>
            <a:gdLst/>
            <a:ahLst/>
            <a:cxnLst/>
            <a:rect r="r" b="b" t="t" l="l"/>
            <a:pathLst>
              <a:path h="5141452" w="8463296">
                <a:moveTo>
                  <a:pt x="0" y="0"/>
                </a:moveTo>
                <a:lnTo>
                  <a:pt x="8463296" y="0"/>
                </a:lnTo>
                <a:lnTo>
                  <a:pt x="8463296" y="5141452"/>
                </a:lnTo>
                <a:lnTo>
                  <a:pt x="0" y="51414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9638" y="550354"/>
            <a:ext cx="712269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EDA / FEATURE ENGG.</a:t>
            </a:r>
          </a:p>
        </p:txBody>
      </p: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82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7786">
            <a:off x="-1010316" y="-2167267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79"/>
                </a:lnTo>
                <a:lnTo>
                  <a:pt x="0" y="581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9648" y="1922113"/>
            <a:ext cx="9577644" cy="7566338"/>
          </a:xfrm>
          <a:custGeom>
            <a:avLst/>
            <a:gdLst/>
            <a:ahLst/>
            <a:cxnLst/>
            <a:rect r="r" b="b" t="t" l="l"/>
            <a:pathLst>
              <a:path h="7566338" w="9577644">
                <a:moveTo>
                  <a:pt x="0" y="0"/>
                </a:moveTo>
                <a:lnTo>
                  <a:pt x="9577644" y="0"/>
                </a:lnTo>
                <a:lnTo>
                  <a:pt x="9577644" y="7566339"/>
                </a:lnTo>
                <a:lnTo>
                  <a:pt x="0" y="7566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9638" y="550354"/>
            <a:ext cx="712269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PLOTS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89114" y="2123377"/>
            <a:ext cx="8006480" cy="312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56" b="true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Age: </a:t>
            </a:r>
          </a:p>
          <a:p>
            <a:pPr algn="ctr">
              <a:lnSpc>
                <a:spcPts val="3842"/>
              </a:lnSpc>
            </a:pPr>
            <a:r>
              <a:rPr lang="en-US" sz="29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Older individuals have a higher risk of developing CHD, with CHD patients having a noticeably higher median age. </a:t>
            </a:r>
          </a:p>
          <a:p>
            <a:pPr algn="ctr">
              <a:lnSpc>
                <a:spcPts val="3842"/>
              </a:lnSpc>
            </a:pPr>
            <a:r>
              <a:rPr lang="en-US" sz="29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Age is a strong predictor of CHD.</a:t>
            </a:r>
          </a:p>
          <a:p>
            <a:pPr algn="ctr">
              <a:lnSpc>
                <a:spcPts val="384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10095" y="6095943"/>
            <a:ext cx="8006480" cy="248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56" b="true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Cholesterol: </a:t>
            </a:r>
          </a:p>
          <a:p>
            <a:pPr algn="ctr">
              <a:lnSpc>
                <a:spcPts val="3582"/>
              </a:lnSpc>
            </a:pPr>
            <a:r>
              <a:rPr lang="en-US" sz="27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Total cholesterol shows a slight increase in CHD patients but overlaps significantly with non-CHD patients, making it a moderate predictor.</a:t>
            </a:r>
          </a:p>
          <a:p>
            <a:pPr algn="ctr">
              <a:lnSpc>
                <a:spcPts val="358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82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7786">
            <a:off x="-1010316" y="-2167267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79"/>
                </a:lnTo>
                <a:lnTo>
                  <a:pt x="0" y="581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9638" y="550354"/>
            <a:ext cx="712269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PLOTS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3968" y="1893136"/>
            <a:ext cx="8920032" cy="8228730"/>
          </a:xfrm>
          <a:custGeom>
            <a:avLst/>
            <a:gdLst/>
            <a:ahLst/>
            <a:cxnLst/>
            <a:rect r="r" b="b" t="t" l="l"/>
            <a:pathLst>
              <a:path h="8228730" w="8920032">
                <a:moveTo>
                  <a:pt x="0" y="0"/>
                </a:moveTo>
                <a:lnTo>
                  <a:pt x="8920032" y="0"/>
                </a:lnTo>
                <a:lnTo>
                  <a:pt x="8920032" y="8228729"/>
                </a:lnTo>
                <a:lnTo>
                  <a:pt x="0" y="82287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89114" y="2701353"/>
            <a:ext cx="8006480" cy="21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56" b="true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Systolic Blood Pressure (sysBP):</a:t>
            </a:r>
            <a:r>
              <a:rPr lang="en-US" sz="36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  <a:p>
            <a:pPr algn="ctr">
              <a:lnSpc>
                <a:spcPts val="3842"/>
              </a:lnSpc>
              <a:spcBef>
                <a:spcPct val="0"/>
              </a:spcBef>
            </a:pPr>
            <a:r>
              <a:rPr lang="en-US" sz="29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Higher systolic blood pressure is strongly associated with CHD, with CHD patients showing a higher median value.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9114" y="6733618"/>
            <a:ext cx="8006480" cy="263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56" b="true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Diastolic Blood Pressure (diaBP):</a:t>
            </a:r>
            <a:r>
              <a:rPr lang="en-US" sz="36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  <a:p>
            <a:pPr algn="ctr">
              <a:lnSpc>
                <a:spcPts val="3842"/>
              </a:lnSpc>
              <a:spcBef>
                <a:spcPct val="0"/>
              </a:spcBef>
            </a:pPr>
            <a:r>
              <a:rPr lang="en-US" sz="29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Diastolic blood pressure is higher in CHD patients but has less pronounced differences compared to systolic blood pressure.</a:t>
            </a:r>
          </a:p>
        </p:txBody>
      </p:sp>
    </p:spTree>
  </p:cSld>
  <p:clrMapOvr>
    <a:masterClrMapping/>
  </p:clrMapOvr>
  <p:transition spd="fast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82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7786">
            <a:off x="-1010316" y="-2167267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79"/>
                </a:lnTo>
                <a:lnTo>
                  <a:pt x="0" y="581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0407" y="1959552"/>
            <a:ext cx="8853593" cy="8167440"/>
          </a:xfrm>
          <a:custGeom>
            <a:avLst/>
            <a:gdLst/>
            <a:ahLst/>
            <a:cxnLst/>
            <a:rect r="r" b="b" t="t" l="l"/>
            <a:pathLst>
              <a:path h="8167440" w="8853593">
                <a:moveTo>
                  <a:pt x="0" y="0"/>
                </a:moveTo>
                <a:lnTo>
                  <a:pt x="8853593" y="0"/>
                </a:lnTo>
                <a:lnTo>
                  <a:pt x="8853593" y="8167439"/>
                </a:lnTo>
                <a:lnTo>
                  <a:pt x="0" y="8167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9638" y="550354"/>
            <a:ext cx="712269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PLOTS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89114" y="2701353"/>
            <a:ext cx="8006480" cy="21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56" b="true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BMI: </a:t>
            </a:r>
          </a:p>
          <a:p>
            <a:pPr algn="ctr">
              <a:lnSpc>
                <a:spcPts val="3842"/>
              </a:lnSpc>
              <a:spcBef>
                <a:spcPct val="0"/>
              </a:spcBef>
            </a:pPr>
            <a:r>
              <a:rPr lang="en-US" sz="29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Higher BMI is weakly associated with CHD, with a slightly higher median BMI observed in CHD patients.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9114" y="6823709"/>
            <a:ext cx="8006480" cy="21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56" b="true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Heart Rate: </a:t>
            </a:r>
          </a:p>
          <a:p>
            <a:pPr algn="ctr">
              <a:lnSpc>
                <a:spcPts val="3842"/>
              </a:lnSpc>
              <a:spcBef>
                <a:spcPct val="0"/>
              </a:spcBef>
            </a:pPr>
            <a:r>
              <a:rPr lang="en-US" sz="29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No significant difference in heart rate is observed between CHD and non-CHD patients, making it a poor predictor.</a:t>
            </a:r>
          </a:p>
        </p:txBody>
      </p:sp>
    </p:spTree>
  </p:cSld>
  <p:clrMapOvr>
    <a:masterClrMapping/>
  </p:clrMapOvr>
  <p:transition spd="fast">
    <p:cover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82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7786">
            <a:off x="-1010316" y="-2167267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79"/>
                </a:lnTo>
                <a:lnTo>
                  <a:pt x="0" y="581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6852" y="1937822"/>
            <a:ext cx="8719331" cy="8043583"/>
          </a:xfrm>
          <a:custGeom>
            <a:avLst/>
            <a:gdLst/>
            <a:ahLst/>
            <a:cxnLst/>
            <a:rect r="r" b="b" t="t" l="l"/>
            <a:pathLst>
              <a:path h="8043583" w="8719331">
                <a:moveTo>
                  <a:pt x="0" y="0"/>
                </a:moveTo>
                <a:lnTo>
                  <a:pt x="8719331" y="0"/>
                </a:lnTo>
                <a:lnTo>
                  <a:pt x="8719331" y="8043583"/>
                </a:lnTo>
                <a:lnTo>
                  <a:pt x="0" y="80435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9638" y="550354"/>
            <a:ext cx="712269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PLOTS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89114" y="2527487"/>
            <a:ext cx="8006480" cy="21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56" b="true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Glucose: </a:t>
            </a:r>
          </a:p>
          <a:p>
            <a:pPr algn="ctr">
              <a:lnSpc>
                <a:spcPts val="3842"/>
              </a:lnSpc>
              <a:spcBef>
                <a:spcPct val="0"/>
              </a:spcBef>
            </a:pPr>
            <a:r>
              <a:rPr lang="en-US" sz="29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CHD patients have slightly higher glucose levels, but the difference is minimal, suggesting a weak association.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00570" y="6567625"/>
            <a:ext cx="8006480" cy="312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56" b="true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Cigarettes Per Day: </a:t>
            </a:r>
          </a:p>
          <a:p>
            <a:pPr algn="ctr">
              <a:lnSpc>
                <a:spcPts val="3842"/>
              </a:lnSpc>
              <a:spcBef>
                <a:spcPct val="0"/>
              </a:spcBef>
            </a:pPr>
            <a:r>
              <a:rPr lang="en-US" sz="29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Smoking more cigarettes per day is moderately associated with CHD, with CHD patients showing slightly higher smoking habits.</a:t>
            </a:r>
          </a:p>
          <a:p>
            <a:pPr algn="ctr">
              <a:lnSpc>
                <a:spcPts val="384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38124">
            <a:off x="491448" y="961998"/>
            <a:ext cx="7551617" cy="7290743"/>
          </a:xfrm>
          <a:custGeom>
            <a:avLst/>
            <a:gdLst/>
            <a:ahLst/>
            <a:cxnLst/>
            <a:rect r="r" b="b" t="t" l="l"/>
            <a:pathLst>
              <a:path h="7290743" w="7551617">
                <a:moveTo>
                  <a:pt x="0" y="0"/>
                </a:moveTo>
                <a:lnTo>
                  <a:pt x="7551617" y="0"/>
                </a:lnTo>
                <a:lnTo>
                  <a:pt x="7551617" y="7290743"/>
                </a:lnTo>
                <a:lnTo>
                  <a:pt x="0" y="7290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877" y="94562"/>
            <a:ext cx="1562559" cy="1868277"/>
          </a:xfrm>
          <a:custGeom>
            <a:avLst/>
            <a:gdLst/>
            <a:ahLst/>
            <a:cxnLst/>
            <a:rect r="r" b="b" t="t" l="l"/>
            <a:pathLst>
              <a:path h="1868277" w="1562559">
                <a:moveTo>
                  <a:pt x="0" y="0"/>
                </a:moveTo>
                <a:lnTo>
                  <a:pt x="1562559" y="0"/>
                </a:lnTo>
                <a:lnTo>
                  <a:pt x="1562559" y="1868276"/>
                </a:lnTo>
                <a:lnTo>
                  <a:pt x="0" y="186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25701">
            <a:off x="15786644" y="5934566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178765">
            <a:off x="10595917" y="3527158"/>
            <a:ext cx="5208343" cy="7784209"/>
          </a:xfrm>
          <a:custGeom>
            <a:avLst/>
            <a:gdLst/>
            <a:ahLst/>
            <a:cxnLst/>
            <a:rect r="r" b="b" t="t" l="l"/>
            <a:pathLst>
              <a:path h="7784209" w="5208343">
                <a:moveTo>
                  <a:pt x="0" y="0"/>
                </a:moveTo>
                <a:lnTo>
                  <a:pt x="5208343" y="0"/>
                </a:lnTo>
                <a:lnTo>
                  <a:pt x="5208343" y="7784209"/>
                </a:lnTo>
                <a:lnTo>
                  <a:pt x="0" y="77842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27472" y="558380"/>
            <a:ext cx="3369397" cy="2438219"/>
          </a:xfrm>
          <a:custGeom>
            <a:avLst/>
            <a:gdLst/>
            <a:ahLst/>
            <a:cxnLst/>
            <a:rect r="r" b="b" t="t" l="l"/>
            <a:pathLst>
              <a:path h="2438219" w="3369397">
                <a:moveTo>
                  <a:pt x="0" y="0"/>
                </a:moveTo>
                <a:lnTo>
                  <a:pt x="3369397" y="0"/>
                </a:lnTo>
                <a:lnTo>
                  <a:pt x="3369397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57786">
            <a:off x="-910909" y="5471442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3945" y="2208123"/>
            <a:ext cx="15861652" cy="70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2589" indent="-416295" lvl="1">
              <a:lnSpc>
                <a:spcPts val="4627"/>
              </a:lnSpc>
              <a:buFont typeface="Arial"/>
              <a:buChar char="•"/>
            </a:pPr>
            <a:r>
              <a:rPr lang="en-US" b="true" sz="3856" u="sng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Strong</a:t>
            </a:r>
            <a:r>
              <a:rPr lang="en-US" b="true" sz="3856" u="sng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Predictors of CHD:</a:t>
            </a:r>
          </a:p>
          <a:p>
            <a:pPr algn="l">
              <a:lnSpc>
                <a:spcPts val="4147"/>
              </a:lnSpc>
            </a:pPr>
            <a:r>
              <a:rPr lang="en-US" sz="3456" b="true">
                <a:solidFill>
                  <a:srgbClr val="3F3F3C"/>
                </a:solidFill>
                <a:latin typeface="Agrandir Bold"/>
                <a:ea typeface="Agrandir Bold"/>
                <a:cs typeface="Agrandir Bold"/>
                <a:sym typeface="Agrandir Bold"/>
              </a:rPr>
              <a:t>Age, systolic blood pressure (sysBP)</a:t>
            </a:r>
          </a:p>
          <a:p>
            <a:pPr algn="l">
              <a:lnSpc>
                <a:spcPts val="4147"/>
              </a:lnSpc>
            </a:pPr>
            <a:r>
              <a:rPr lang="en-US" sz="3456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-show clear differences between CHD and non-CHD groups.</a:t>
            </a:r>
          </a:p>
          <a:p>
            <a:pPr algn="l">
              <a:lnSpc>
                <a:spcPts val="4147"/>
              </a:lnSpc>
            </a:pPr>
          </a:p>
          <a:p>
            <a:pPr algn="l" marL="832589" indent="-416295" lvl="1">
              <a:lnSpc>
                <a:spcPts val="4627"/>
              </a:lnSpc>
              <a:buFont typeface="Arial"/>
              <a:buChar char="•"/>
            </a:pPr>
            <a:r>
              <a:rPr lang="en-US" b="true" sz="3856" u="sng">
                <a:solidFill>
                  <a:srgbClr val="C94F52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Moderate</a:t>
            </a:r>
            <a:r>
              <a:rPr lang="en-US" b="true" sz="3856" u="sng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Predictors:</a:t>
            </a:r>
          </a:p>
          <a:p>
            <a:pPr algn="l">
              <a:lnSpc>
                <a:spcPts val="4147"/>
              </a:lnSpc>
            </a:pPr>
            <a:r>
              <a:rPr lang="en-US" sz="3456" b="true">
                <a:solidFill>
                  <a:srgbClr val="3F3F3C"/>
                </a:solidFill>
                <a:latin typeface="Agrandir Bold"/>
                <a:ea typeface="Agrandir Bold"/>
                <a:cs typeface="Agrandir Bold"/>
                <a:sym typeface="Agrandir Bold"/>
              </a:rPr>
              <a:t>Total cholesterol (totChol), Sex, Prevalent Strokes, BMI, and smoking habits (cigsPerDay) </a:t>
            </a:r>
          </a:p>
          <a:p>
            <a:pPr algn="l">
              <a:lnSpc>
                <a:spcPts val="4147"/>
              </a:lnSpc>
            </a:pPr>
            <a:r>
              <a:rPr lang="en-US" sz="3456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-show some association with CHD.</a:t>
            </a:r>
          </a:p>
          <a:p>
            <a:pPr algn="l">
              <a:lnSpc>
                <a:spcPts val="4147"/>
              </a:lnSpc>
            </a:pPr>
          </a:p>
          <a:p>
            <a:pPr algn="l" marL="832589" indent="-416295" lvl="1">
              <a:lnSpc>
                <a:spcPts val="4627"/>
              </a:lnSpc>
              <a:buFont typeface="Arial"/>
              <a:buChar char="•"/>
            </a:pPr>
            <a:r>
              <a:rPr lang="en-US" b="true" sz="3856" u="sng">
                <a:solidFill>
                  <a:srgbClr val="DF797B"/>
                </a:solidFill>
                <a:latin typeface="Agrandir Bold"/>
                <a:ea typeface="Agrandir Bold"/>
                <a:cs typeface="Agrandir Bold"/>
                <a:sym typeface="Agrandir Bold"/>
              </a:rPr>
              <a:t>Weak</a:t>
            </a:r>
            <a:r>
              <a:rPr lang="en-US" b="true" sz="3856" u="sng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Predictors:</a:t>
            </a:r>
          </a:p>
          <a:p>
            <a:pPr algn="l">
              <a:lnSpc>
                <a:spcPts val="4147"/>
              </a:lnSpc>
            </a:pPr>
            <a:r>
              <a:rPr lang="en-US" b="true" sz="3456">
                <a:solidFill>
                  <a:srgbClr val="3F3F3C"/>
                </a:solidFill>
                <a:latin typeface="Agrandir Bold"/>
                <a:ea typeface="Agrandir Bold"/>
                <a:cs typeface="Agrandir Bold"/>
                <a:sym typeface="Agrandir Bold"/>
              </a:rPr>
              <a:t>Heart rate, DiaBP and glucose levels </a:t>
            </a:r>
          </a:p>
          <a:p>
            <a:pPr algn="l">
              <a:lnSpc>
                <a:spcPts val="4147"/>
              </a:lnSpc>
            </a:pPr>
            <a:r>
              <a:rPr lang="en-US" sz="3456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-show minimal differences between CHD and non-CHD groups.</a:t>
            </a:r>
          </a:p>
          <a:p>
            <a:pPr algn="l">
              <a:lnSpc>
                <a:spcPts val="414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504981" y="550354"/>
            <a:ext cx="10039200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CONCLUSIVE  OBSERVATIONS</a:t>
            </a:r>
          </a:p>
        </p:txBody>
      </p:sp>
    </p:spTree>
  </p:cSld>
  <p:clrMapOvr>
    <a:masterClrMapping/>
  </p:clrMapOvr>
  <p:transition spd="fast">
    <p:cover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38124">
            <a:off x="491448" y="961998"/>
            <a:ext cx="7551617" cy="7290743"/>
          </a:xfrm>
          <a:custGeom>
            <a:avLst/>
            <a:gdLst/>
            <a:ahLst/>
            <a:cxnLst/>
            <a:rect r="r" b="b" t="t" l="l"/>
            <a:pathLst>
              <a:path h="7290743" w="7551617">
                <a:moveTo>
                  <a:pt x="0" y="0"/>
                </a:moveTo>
                <a:lnTo>
                  <a:pt x="7551617" y="0"/>
                </a:lnTo>
                <a:lnTo>
                  <a:pt x="7551617" y="7290743"/>
                </a:lnTo>
                <a:lnTo>
                  <a:pt x="0" y="7290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877" y="94562"/>
            <a:ext cx="1562559" cy="1868277"/>
          </a:xfrm>
          <a:custGeom>
            <a:avLst/>
            <a:gdLst/>
            <a:ahLst/>
            <a:cxnLst/>
            <a:rect r="r" b="b" t="t" l="l"/>
            <a:pathLst>
              <a:path h="1868277" w="1562559">
                <a:moveTo>
                  <a:pt x="0" y="0"/>
                </a:moveTo>
                <a:lnTo>
                  <a:pt x="1562559" y="0"/>
                </a:lnTo>
                <a:lnTo>
                  <a:pt x="1562559" y="1868276"/>
                </a:lnTo>
                <a:lnTo>
                  <a:pt x="0" y="186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25701">
            <a:off x="15786644" y="5934566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178765">
            <a:off x="10595917" y="3527158"/>
            <a:ext cx="5208343" cy="7784209"/>
          </a:xfrm>
          <a:custGeom>
            <a:avLst/>
            <a:gdLst/>
            <a:ahLst/>
            <a:cxnLst/>
            <a:rect r="r" b="b" t="t" l="l"/>
            <a:pathLst>
              <a:path h="7784209" w="5208343">
                <a:moveTo>
                  <a:pt x="0" y="0"/>
                </a:moveTo>
                <a:lnTo>
                  <a:pt x="5208343" y="0"/>
                </a:lnTo>
                <a:lnTo>
                  <a:pt x="5208343" y="7784209"/>
                </a:lnTo>
                <a:lnTo>
                  <a:pt x="0" y="77842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27472" y="558380"/>
            <a:ext cx="3369397" cy="2438219"/>
          </a:xfrm>
          <a:custGeom>
            <a:avLst/>
            <a:gdLst/>
            <a:ahLst/>
            <a:cxnLst/>
            <a:rect r="r" b="b" t="t" l="l"/>
            <a:pathLst>
              <a:path h="2438219" w="3369397">
                <a:moveTo>
                  <a:pt x="0" y="0"/>
                </a:moveTo>
                <a:lnTo>
                  <a:pt x="3369397" y="0"/>
                </a:lnTo>
                <a:lnTo>
                  <a:pt x="3369397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57786">
            <a:off x="-910909" y="5471442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2157" y="1723860"/>
            <a:ext cx="15861652" cy="819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7"/>
              </a:lnSpc>
            </a:pPr>
          </a:p>
          <a:p>
            <a:pPr algn="l" marL="832589" indent="-416295" lvl="1">
              <a:lnSpc>
                <a:spcPts val="4627"/>
              </a:lnSpc>
              <a:buFont typeface="Arial"/>
              <a:buChar char="•"/>
            </a:pPr>
            <a:r>
              <a:rPr lang="en-US" b="true" sz="3856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Significant Predictors:</a:t>
            </a:r>
          </a:p>
          <a:p>
            <a:pPr algn="l" marL="1665178" indent="-555059" lvl="2">
              <a:lnSpc>
                <a:spcPts val="4627"/>
              </a:lnSpc>
              <a:buFont typeface="Arial"/>
              <a:buChar char="⚬"/>
            </a:pPr>
            <a:r>
              <a:rPr lang="en-US" b="true" sz="3856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Age, Sex, SysBP, and Glucose</a:t>
            </a:r>
            <a:r>
              <a:rPr lang="en-US" sz="38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show highly significant contributions to the model (p-values &lt; 0.001), indicating strong relationships with the target variable, CHD risk.</a:t>
            </a:r>
          </a:p>
          <a:p>
            <a:pPr algn="l" marL="832589" indent="-416295" lvl="1">
              <a:lnSpc>
                <a:spcPts val="4627"/>
              </a:lnSpc>
              <a:buFont typeface="Arial"/>
              <a:buChar char="•"/>
            </a:pPr>
            <a:r>
              <a:rPr lang="en-US" b="true" sz="3856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Moderately Significant:</a:t>
            </a:r>
          </a:p>
          <a:p>
            <a:pPr algn="l" marL="1665178" indent="-555059" lvl="2">
              <a:lnSpc>
                <a:spcPts val="4627"/>
              </a:lnSpc>
              <a:buFont typeface="Arial"/>
              <a:buChar char="⚬"/>
            </a:pPr>
            <a:r>
              <a:rPr lang="en-US" b="true" sz="3856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CigsPerDay</a:t>
            </a:r>
            <a:r>
              <a:rPr lang="en-US" sz="38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has a moderate significance (p-value = 2.401e-05), while TotChol has borderline significance (p-value = 0.03273), suggesting some predictive value.</a:t>
            </a:r>
          </a:p>
          <a:p>
            <a:pPr algn="l" marL="832589" indent="-416295" lvl="1">
              <a:lnSpc>
                <a:spcPts val="4627"/>
              </a:lnSpc>
              <a:buFont typeface="Arial"/>
              <a:buChar char="•"/>
            </a:pPr>
            <a:r>
              <a:rPr lang="en-US" b="true" sz="3856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Model Insights:</a:t>
            </a:r>
          </a:p>
          <a:p>
            <a:pPr algn="l" marL="1665178" indent="-555059" lvl="2">
              <a:lnSpc>
                <a:spcPts val="4627"/>
              </a:lnSpc>
              <a:buFont typeface="Arial"/>
              <a:buChar char="⚬"/>
            </a:pPr>
            <a:r>
              <a:rPr lang="en-US" b="true" sz="3856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Age</a:t>
            </a:r>
            <a:r>
              <a:rPr lang="en-US" sz="38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contributes the most (highest reduction in residual deviance), followed by </a:t>
            </a:r>
            <a:r>
              <a:rPr lang="en-US" b="true" sz="3856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SysBP and Sex</a:t>
            </a:r>
            <a:r>
              <a:rPr lang="en-US" sz="3856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. These variables are critical in predicting the risk of CHD.</a:t>
            </a:r>
          </a:p>
          <a:p>
            <a:pPr algn="l">
              <a:lnSpc>
                <a:spcPts val="414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504981" y="550354"/>
            <a:ext cx="10039200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ANOVA TEST ANALYSIS</a:t>
            </a:r>
          </a:p>
        </p:txBody>
      </p: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6977">
            <a:off x="172376" y="-658221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8" y="0"/>
                </a:lnTo>
                <a:lnTo>
                  <a:pt x="5434068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2393" y="7364544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61890" y="368894"/>
            <a:ext cx="741986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CORRELATION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7087" y="1822124"/>
            <a:ext cx="9506330" cy="7241175"/>
          </a:xfrm>
          <a:custGeom>
            <a:avLst/>
            <a:gdLst/>
            <a:ahLst/>
            <a:cxnLst/>
            <a:rect r="r" b="b" t="t" l="l"/>
            <a:pathLst>
              <a:path h="7241175" w="9506330">
                <a:moveTo>
                  <a:pt x="0" y="0"/>
                </a:moveTo>
                <a:lnTo>
                  <a:pt x="9506330" y="0"/>
                </a:lnTo>
                <a:lnTo>
                  <a:pt x="9506330" y="7241176"/>
                </a:lnTo>
                <a:lnTo>
                  <a:pt x="0" y="7241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781" t="0" r="-265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23645" y="1822124"/>
            <a:ext cx="7594403" cy="7241175"/>
          </a:xfrm>
          <a:custGeom>
            <a:avLst/>
            <a:gdLst/>
            <a:ahLst/>
            <a:cxnLst/>
            <a:rect r="r" b="b" t="t" l="l"/>
            <a:pathLst>
              <a:path h="7241175" w="7594403">
                <a:moveTo>
                  <a:pt x="0" y="0"/>
                </a:moveTo>
                <a:lnTo>
                  <a:pt x="7594404" y="0"/>
                </a:lnTo>
                <a:lnTo>
                  <a:pt x="7594404" y="7241176"/>
                </a:lnTo>
                <a:lnTo>
                  <a:pt x="0" y="7241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6977">
            <a:off x="172376" y="-658221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8" y="0"/>
                </a:lnTo>
                <a:lnTo>
                  <a:pt x="5434068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2393" y="7364544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7205" y="3850279"/>
            <a:ext cx="17694095" cy="44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Both plots suggest that:</a:t>
            </a:r>
          </a:p>
          <a:p>
            <a:pPr algn="l" marL="818290" indent="-409145" lvl="1">
              <a:lnSpc>
                <a:spcPts val="4927"/>
              </a:lnSpc>
              <a:buFont typeface="Arial"/>
              <a:buChar char="•"/>
            </a:pPr>
            <a:r>
              <a:rPr lang="en-US" b="true" sz="379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sysBP, age, and prevalentHyp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are the </a:t>
            </a:r>
            <a:r>
              <a:rPr lang="en-US" b="true" sz="379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strongest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predictors of CHD.</a:t>
            </a:r>
          </a:p>
          <a:p>
            <a:pPr algn="l" marL="818290" indent="-409145" lvl="1">
              <a:lnSpc>
                <a:spcPts val="4927"/>
              </a:lnSpc>
              <a:buFont typeface="Arial"/>
              <a:buChar char="•"/>
            </a:pPr>
            <a:r>
              <a:rPr lang="en-US" b="true" sz="379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Multicollinearity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exists between </a:t>
            </a:r>
            <a:r>
              <a:rPr lang="en-US" b="true" sz="379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sysBP, diaBP, and prevalentHyp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, which should be addressed in model building.</a:t>
            </a:r>
          </a:p>
          <a:p>
            <a:pPr algn="l" marL="818290" indent="-409145" lvl="1">
              <a:lnSpc>
                <a:spcPts val="4927"/>
              </a:lnSpc>
              <a:buFont typeface="Arial"/>
              <a:buChar char="•"/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Other predictors like</a:t>
            </a:r>
            <a:r>
              <a:rPr lang="en-US" b="true" sz="379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 heartRate and education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show </a:t>
            </a:r>
            <a:r>
              <a:rPr lang="en-US" b="true" sz="379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minimal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correlations and might not contribute significantly to the model.</a:t>
            </a:r>
          </a:p>
          <a:p>
            <a:pPr algn="l">
              <a:lnSpc>
                <a:spcPts val="492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434068" y="640151"/>
            <a:ext cx="741986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HEATMAP CONCLUSION</a:t>
            </a:r>
          </a:p>
        </p:txBody>
      </p:sp>
    </p:spTree>
  </p:cSld>
  <p:clrMapOvr>
    <a:masterClrMapping/>
  </p:clrMapOvr>
  <p:transition spd="fast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3876" y="252362"/>
            <a:ext cx="1962939" cy="1420454"/>
          </a:xfrm>
          <a:custGeom>
            <a:avLst/>
            <a:gdLst/>
            <a:ahLst/>
            <a:cxnLst/>
            <a:rect r="r" b="b" t="t" l="l"/>
            <a:pathLst>
              <a:path h="1420454" w="1962939">
                <a:moveTo>
                  <a:pt x="0" y="0"/>
                </a:moveTo>
                <a:lnTo>
                  <a:pt x="1962939" y="0"/>
                </a:lnTo>
                <a:lnTo>
                  <a:pt x="1962939" y="1420454"/>
                </a:lnTo>
                <a:lnTo>
                  <a:pt x="0" y="1420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6305" y="1698629"/>
            <a:ext cx="11301259" cy="1695189"/>
          </a:xfrm>
          <a:custGeom>
            <a:avLst/>
            <a:gdLst/>
            <a:ahLst/>
            <a:cxnLst/>
            <a:rect r="r" b="b" t="t" l="l"/>
            <a:pathLst>
              <a:path h="1695189" w="11301259">
                <a:moveTo>
                  <a:pt x="0" y="0"/>
                </a:moveTo>
                <a:lnTo>
                  <a:pt x="11301259" y="0"/>
                </a:lnTo>
                <a:lnTo>
                  <a:pt x="11301259" y="1695189"/>
                </a:lnTo>
                <a:lnTo>
                  <a:pt x="0" y="16951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6305" y="3803393"/>
            <a:ext cx="7020717" cy="5985358"/>
          </a:xfrm>
          <a:custGeom>
            <a:avLst/>
            <a:gdLst/>
            <a:ahLst/>
            <a:cxnLst/>
            <a:rect r="r" b="b" t="t" l="l"/>
            <a:pathLst>
              <a:path h="5985358" w="7020717">
                <a:moveTo>
                  <a:pt x="0" y="0"/>
                </a:moveTo>
                <a:lnTo>
                  <a:pt x="7020717" y="0"/>
                </a:lnTo>
                <a:lnTo>
                  <a:pt x="7020717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18816" y="290462"/>
            <a:ext cx="1007505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LOGISTIC 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57940" y="3608714"/>
            <a:ext cx="9657897" cy="217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724" indent="-281862" lvl="1">
              <a:lnSpc>
                <a:spcPts val="3394"/>
              </a:lnSpc>
              <a:buFont typeface="Arial"/>
              <a:buChar char="•"/>
            </a:pPr>
            <a:r>
              <a:rPr lang="en-US" sz="261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Model Fit:</a:t>
            </a:r>
          </a:p>
          <a:p>
            <a:pPr algn="l" marL="1127447" indent="-375816" lvl="2">
              <a:lnSpc>
                <a:spcPts val="3394"/>
              </a:lnSpc>
              <a:buFont typeface="Arial"/>
              <a:buChar char="⚬"/>
            </a:pPr>
            <a:r>
              <a:rPr lang="en-US" sz="261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R-squared: 0.1006 variability explained.</a:t>
            </a:r>
          </a:p>
          <a:p>
            <a:pPr algn="l" marL="1127447" indent="-375816" lvl="2">
              <a:lnSpc>
                <a:spcPts val="3394"/>
              </a:lnSpc>
              <a:buFont typeface="Arial"/>
              <a:buChar char="⚬"/>
            </a:pPr>
            <a:r>
              <a:rPr lang="en-US" sz="261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F-statistic: 254.7, p &lt; 2.2e-16</a:t>
            </a:r>
          </a:p>
          <a:p>
            <a:pPr algn="l">
              <a:lnSpc>
                <a:spcPts val="3394"/>
              </a:lnSpc>
            </a:pPr>
          </a:p>
          <a:p>
            <a:pPr algn="l">
              <a:lnSpc>
                <a:spcPts val="3394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47116">
            <a:off x="13325002" y="5860356"/>
            <a:ext cx="7868596" cy="5822761"/>
          </a:xfrm>
          <a:custGeom>
            <a:avLst/>
            <a:gdLst/>
            <a:ahLst/>
            <a:cxnLst/>
            <a:rect r="r" b="b" t="t" l="l"/>
            <a:pathLst>
              <a:path h="5822761" w="7868596">
                <a:moveTo>
                  <a:pt x="0" y="0"/>
                </a:moveTo>
                <a:lnTo>
                  <a:pt x="7868596" y="0"/>
                </a:lnTo>
                <a:lnTo>
                  <a:pt x="7868596" y="5822761"/>
                </a:lnTo>
                <a:lnTo>
                  <a:pt x="0" y="582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24657" y="2370130"/>
            <a:ext cx="3829113" cy="3936471"/>
          </a:xfrm>
          <a:custGeom>
            <a:avLst/>
            <a:gdLst/>
            <a:ahLst/>
            <a:cxnLst/>
            <a:rect r="r" b="b" t="t" l="l"/>
            <a:pathLst>
              <a:path h="3936471" w="3829113">
                <a:moveTo>
                  <a:pt x="0" y="0"/>
                </a:moveTo>
                <a:lnTo>
                  <a:pt x="3829113" y="0"/>
                </a:lnTo>
                <a:lnTo>
                  <a:pt x="3829113" y="3936471"/>
                </a:lnTo>
                <a:lnTo>
                  <a:pt x="0" y="393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643" y="5880042"/>
            <a:ext cx="7193756" cy="2615911"/>
          </a:xfrm>
          <a:custGeom>
            <a:avLst/>
            <a:gdLst/>
            <a:ahLst/>
            <a:cxnLst/>
            <a:rect r="r" b="b" t="t" l="l"/>
            <a:pathLst>
              <a:path h="2615911" w="7193756">
                <a:moveTo>
                  <a:pt x="0" y="0"/>
                </a:moveTo>
                <a:lnTo>
                  <a:pt x="7193756" y="0"/>
                </a:lnTo>
                <a:lnTo>
                  <a:pt x="7193756" y="2615911"/>
                </a:lnTo>
                <a:lnTo>
                  <a:pt x="0" y="2615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28700" y="3257026"/>
            <a:ext cx="12045943" cy="6390558"/>
          </a:xfrm>
          <a:custGeom>
            <a:avLst/>
            <a:gdLst/>
            <a:ahLst/>
            <a:cxnLst/>
            <a:rect r="r" b="b" t="t" l="l"/>
            <a:pathLst>
              <a:path h="6390558" w="12045943">
                <a:moveTo>
                  <a:pt x="0" y="0"/>
                </a:moveTo>
                <a:lnTo>
                  <a:pt x="12045943" y="0"/>
                </a:lnTo>
                <a:lnTo>
                  <a:pt x="12045943" y="6390558"/>
                </a:lnTo>
                <a:lnTo>
                  <a:pt x="0" y="6390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03529"/>
            <a:ext cx="11822718" cy="623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9642" indent="-294821" lvl="1">
              <a:lnSpc>
                <a:spcPts val="3277"/>
              </a:lnSpc>
              <a:buFont typeface="Arial"/>
              <a:buChar char="•"/>
            </a:pPr>
            <a:r>
              <a:rPr lang="en-US" sz="2731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Cardiovascular diseases and chronic respiratory diseases are a global threat. </a:t>
            </a:r>
          </a:p>
          <a:p>
            <a:pPr algn="l" marL="589642" indent="-294821" lvl="1">
              <a:lnSpc>
                <a:spcPts val="3277"/>
              </a:lnSpc>
              <a:buFont typeface="Arial"/>
              <a:buChar char="•"/>
            </a:pPr>
            <a:r>
              <a:rPr lang="en-US" sz="2731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Due to such high deaths, there is needed to tackle the reasons behind these diseases. </a:t>
            </a:r>
          </a:p>
          <a:p>
            <a:pPr algn="l" marL="589642" indent="-294821" lvl="1">
              <a:lnSpc>
                <a:spcPts val="3277"/>
              </a:lnSpc>
              <a:buFont typeface="Arial"/>
              <a:buChar char="•"/>
            </a:pPr>
            <a:r>
              <a:rPr lang="en-US" sz="2731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Most Coronary Heart Diseases can be prevented by addressing behavioral risk factors. </a:t>
            </a:r>
          </a:p>
          <a:p>
            <a:pPr algn="l" marL="589642" indent="-294821" lvl="1">
              <a:lnSpc>
                <a:spcPts val="3277"/>
              </a:lnSpc>
              <a:buFont typeface="Arial"/>
              <a:buChar char="•"/>
            </a:pPr>
            <a:r>
              <a:rPr lang="en-US" sz="2731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It is important to detect cardiovascular disease as early as possible so that management with counseling and medicines can begin.</a:t>
            </a:r>
          </a:p>
          <a:p>
            <a:pPr algn="l" marL="589642" indent="-294821" lvl="1">
              <a:lnSpc>
                <a:spcPts val="3277"/>
              </a:lnSpc>
              <a:buFont typeface="Arial"/>
              <a:buChar char="•"/>
            </a:pPr>
            <a:r>
              <a:rPr lang="en-US" sz="2731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Recent advances in the field of artificial intelligence and softwares have led to the emergence of expert systems for medical applications. </a:t>
            </a:r>
          </a:p>
          <a:p>
            <a:pPr algn="l" marL="589642" indent="-294821" lvl="1">
              <a:lnSpc>
                <a:spcPts val="3277"/>
              </a:lnSpc>
              <a:buFont typeface="Arial"/>
              <a:buChar char="•"/>
            </a:pPr>
            <a:r>
              <a:rPr lang="en-US" sz="2731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Moreover, in the last few decades computational tools have been designed to improve the experiences and abilities of expertss for making decisions about their patients.</a:t>
            </a:r>
          </a:p>
          <a:p>
            <a:pPr algn="l">
              <a:lnSpc>
                <a:spcPts val="327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88542" y="1375339"/>
            <a:ext cx="9246321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ABSTRACT</a:t>
            </a:r>
          </a:p>
        </p:txBody>
      </p:sp>
    </p:spTree>
  </p:cSld>
  <p:clrMapOvr>
    <a:masterClrMapping/>
  </p:clrMapOvr>
  <p:transition spd="fast">
    <p:cover dir="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3876" y="252362"/>
            <a:ext cx="1962939" cy="1420454"/>
          </a:xfrm>
          <a:custGeom>
            <a:avLst/>
            <a:gdLst/>
            <a:ahLst/>
            <a:cxnLst/>
            <a:rect r="r" b="b" t="t" l="l"/>
            <a:pathLst>
              <a:path h="1420454" w="1962939">
                <a:moveTo>
                  <a:pt x="0" y="0"/>
                </a:moveTo>
                <a:lnTo>
                  <a:pt x="1962939" y="0"/>
                </a:lnTo>
                <a:lnTo>
                  <a:pt x="1962939" y="1420454"/>
                </a:lnTo>
                <a:lnTo>
                  <a:pt x="0" y="1420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18816" y="290462"/>
            <a:ext cx="1007505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LOGISTIC REGRESSION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8769" y="1735241"/>
            <a:ext cx="16090462" cy="76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51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Significant Predictors:</a:t>
            </a:r>
          </a:p>
          <a:p>
            <a:pPr algn="l" marL="1562252" indent="-520751" lvl="2">
              <a:lnSpc>
                <a:spcPts val="4703"/>
              </a:lnSpc>
              <a:buFont typeface="Arial"/>
              <a:buChar char="⚬"/>
            </a:pPr>
            <a:r>
              <a:rPr lang="en-US" b="true" sz="361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Sex</a:t>
            </a:r>
            <a:r>
              <a:rPr lang="en-US" sz="361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3618">
                <a:solidFill>
                  <a:srgbClr val="F8B6AD"/>
                </a:solidFill>
                <a:latin typeface="Agrandir"/>
                <a:ea typeface="Agrandir"/>
                <a:cs typeface="Agrandir"/>
                <a:sym typeface="Agrandir"/>
              </a:rPr>
              <a:t>Strong predictor with a positive coefficient (0.703994). Men are at higher risk of TenYearCHD.</a:t>
            </a:r>
          </a:p>
          <a:p>
            <a:pPr algn="l">
              <a:lnSpc>
                <a:spcPts val="4703"/>
              </a:lnSpc>
            </a:pPr>
          </a:p>
          <a:p>
            <a:pPr algn="l" marL="1562252" indent="-520751" lvl="2">
              <a:lnSpc>
                <a:spcPts val="4703"/>
              </a:lnSpc>
              <a:buFont typeface="Arial"/>
              <a:buChar char="⚬"/>
            </a:pPr>
            <a:r>
              <a:rPr lang="en-US" b="true" sz="361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Age</a:t>
            </a:r>
            <a:r>
              <a:rPr lang="en-US" sz="3618">
                <a:solidFill>
                  <a:srgbClr val="F8B6AD"/>
                </a:solidFill>
                <a:latin typeface="Agrandir"/>
                <a:ea typeface="Agrandir"/>
                <a:cs typeface="Agrandir"/>
                <a:sym typeface="Agrandir"/>
              </a:rPr>
              <a:t>: Highly significant with a coefficient of 0.070944, indicating older age is strongly associated with increased heart disease risk.</a:t>
            </a:r>
          </a:p>
          <a:p>
            <a:pPr algn="l">
              <a:lnSpc>
                <a:spcPts val="4573"/>
              </a:lnSpc>
            </a:pPr>
          </a:p>
          <a:p>
            <a:pPr algn="l" marL="1562252" indent="-520751" lvl="2">
              <a:lnSpc>
                <a:spcPts val="4703"/>
              </a:lnSpc>
              <a:buFont typeface="Arial"/>
              <a:buChar char="⚬"/>
            </a:pPr>
            <a:r>
              <a:rPr lang="en-US" b="true" sz="361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sysBP</a:t>
            </a:r>
            <a:r>
              <a:rPr lang="en-US" sz="361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3618">
                <a:solidFill>
                  <a:srgbClr val="F8C5BE"/>
                </a:solidFill>
                <a:latin typeface="Agrandir"/>
                <a:ea typeface="Agrandir"/>
                <a:cs typeface="Agrandir"/>
                <a:sym typeface="Agrandir"/>
              </a:rPr>
              <a:t>A positive coefficient (0.019054) shows that higher systolic blood pressure increases the risk.</a:t>
            </a:r>
          </a:p>
          <a:p>
            <a:pPr algn="l">
              <a:lnSpc>
                <a:spcPts val="4703"/>
              </a:lnSpc>
            </a:pPr>
          </a:p>
          <a:p>
            <a:pPr algn="l" marL="1519073" indent="-506358" lvl="2">
              <a:lnSpc>
                <a:spcPts val="4573"/>
              </a:lnSpc>
              <a:buFont typeface="Arial"/>
              <a:buChar char="⚬"/>
            </a:pPr>
            <a:r>
              <a:rPr lang="en-US" b="true" sz="351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Glucose:</a:t>
            </a:r>
            <a:r>
              <a:rPr lang="en-US" sz="351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518">
                <a:solidFill>
                  <a:srgbClr val="F8C5BE"/>
                </a:solidFill>
                <a:latin typeface="Agrandir"/>
                <a:ea typeface="Agrandir"/>
                <a:cs typeface="Agrandir"/>
                <a:sym typeface="Agrandir"/>
              </a:rPr>
              <a:t>Positive coefficient (0.006159) reflects a significant but moderate contribution to heart disease risk.</a:t>
            </a:r>
          </a:p>
          <a:p>
            <a:pPr algn="l">
              <a:lnSpc>
                <a:spcPts val="4573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3876" y="252362"/>
            <a:ext cx="1962939" cy="1420454"/>
          </a:xfrm>
          <a:custGeom>
            <a:avLst/>
            <a:gdLst/>
            <a:ahLst/>
            <a:cxnLst/>
            <a:rect r="r" b="b" t="t" l="l"/>
            <a:pathLst>
              <a:path h="1420454" w="1962939">
                <a:moveTo>
                  <a:pt x="0" y="0"/>
                </a:moveTo>
                <a:lnTo>
                  <a:pt x="1962939" y="0"/>
                </a:lnTo>
                <a:lnTo>
                  <a:pt x="1962939" y="1420454"/>
                </a:lnTo>
                <a:lnTo>
                  <a:pt x="0" y="1420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8120" y="3464377"/>
            <a:ext cx="10962500" cy="3192808"/>
          </a:xfrm>
          <a:custGeom>
            <a:avLst/>
            <a:gdLst/>
            <a:ahLst/>
            <a:cxnLst/>
            <a:rect r="r" b="b" t="t" l="l"/>
            <a:pathLst>
              <a:path h="3192808" w="10962500">
                <a:moveTo>
                  <a:pt x="0" y="0"/>
                </a:moveTo>
                <a:lnTo>
                  <a:pt x="10962499" y="0"/>
                </a:lnTo>
                <a:lnTo>
                  <a:pt x="10962499" y="3192809"/>
                </a:lnTo>
                <a:lnTo>
                  <a:pt x="0" y="31928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8816" y="484243"/>
            <a:ext cx="1007505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TEST SET PREDICTORS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7181243"/>
            <a:ext cx="14072867" cy="310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2691" indent="-401346" lvl="1">
              <a:lnSpc>
                <a:spcPts val="4833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True Negatives (TN): 1073 (correctly predicted no CHD).</a:t>
            </a:r>
          </a:p>
          <a:p>
            <a:pPr algn="l" marL="802691" indent="-401346" lvl="1">
              <a:lnSpc>
                <a:spcPts val="4833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False Positives (FP): 5 (predicted CHD but no actual CHD).</a:t>
            </a:r>
          </a:p>
          <a:p>
            <a:pPr algn="l" marL="802691" indent="-401346" lvl="1">
              <a:lnSpc>
                <a:spcPts val="4833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False Negatives (FN): 180 (missed CHD cases).</a:t>
            </a:r>
          </a:p>
          <a:p>
            <a:pPr algn="l" marL="802691" indent="-401346" lvl="1">
              <a:lnSpc>
                <a:spcPts val="4833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True Positives (TP): 13 (correctly predicted CHD cases).</a:t>
            </a:r>
          </a:p>
          <a:p>
            <a:pPr algn="l">
              <a:lnSpc>
                <a:spcPts val="483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05734" y="2046269"/>
            <a:ext cx="5571508" cy="75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401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CONFUSION  MATRIX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0619" y="2055794"/>
            <a:ext cx="6857381" cy="430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2691" indent="-401346" lvl="1">
              <a:lnSpc>
                <a:spcPts val="4833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Accuracy     : 85.44 %</a:t>
            </a:r>
          </a:p>
          <a:p>
            <a:pPr algn="l" marL="802691" indent="-401346" lvl="1">
              <a:lnSpc>
                <a:spcPts val="4833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Precision (Positive Predictive Value): 72.22 %</a:t>
            </a:r>
          </a:p>
          <a:p>
            <a:pPr algn="l" marL="802691" indent="-401346" lvl="1">
              <a:lnSpc>
                <a:spcPts val="4833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Recall (Sensitivity): 6.74 %</a:t>
            </a:r>
          </a:p>
          <a:p>
            <a:pPr algn="l" marL="802691" indent="-401346" lvl="1">
              <a:lnSpc>
                <a:spcPts val="4833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Specificity (True Negative Rate): 99.54 %</a:t>
            </a:r>
          </a:p>
          <a:p>
            <a:pPr algn="l" marL="802691" indent="-401346" lvl="1">
              <a:lnSpc>
                <a:spcPts val="4833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F1-Score: 12.32 %</a:t>
            </a:r>
          </a:p>
        </p:txBody>
      </p:sp>
    </p:spTree>
  </p:cSld>
  <p:clrMapOvr>
    <a:masterClrMapping/>
  </p:clrMapOvr>
  <p:transition spd="fast">
    <p:cover dir="d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3876" y="252362"/>
            <a:ext cx="1962939" cy="1420454"/>
          </a:xfrm>
          <a:custGeom>
            <a:avLst/>
            <a:gdLst/>
            <a:ahLst/>
            <a:cxnLst/>
            <a:rect r="r" b="b" t="t" l="l"/>
            <a:pathLst>
              <a:path h="1420454" w="1962939">
                <a:moveTo>
                  <a:pt x="0" y="0"/>
                </a:moveTo>
                <a:lnTo>
                  <a:pt x="1962939" y="0"/>
                </a:lnTo>
                <a:lnTo>
                  <a:pt x="1962939" y="1420454"/>
                </a:lnTo>
                <a:lnTo>
                  <a:pt x="0" y="1420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4441" y="1672816"/>
            <a:ext cx="6493000" cy="8351126"/>
          </a:xfrm>
          <a:custGeom>
            <a:avLst/>
            <a:gdLst/>
            <a:ahLst/>
            <a:cxnLst/>
            <a:rect r="r" b="b" t="t" l="l"/>
            <a:pathLst>
              <a:path h="8351126" w="6493000">
                <a:moveTo>
                  <a:pt x="0" y="0"/>
                </a:moveTo>
                <a:lnTo>
                  <a:pt x="6493000" y="0"/>
                </a:lnTo>
                <a:lnTo>
                  <a:pt x="6493000" y="8351125"/>
                </a:lnTo>
                <a:lnTo>
                  <a:pt x="0" y="83511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18563" y="1672816"/>
            <a:ext cx="10620508" cy="1725833"/>
          </a:xfrm>
          <a:custGeom>
            <a:avLst/>
            <a:gdLst/>
            <a:ahLst/>
            <a:cxnLst/>
            <a:rect r="r" b="b" t="t" l="l"/>
            <a:pathLst>
              <a:path h="1725833" w="10620508">
                <a:moveTo>
                  <a:pt x="0" y="0"/>
                </a:moveTo>
                <a:lnTo>
                  <a:pt x="10620509" y="0"/>
                </a:lnTo>
                <a:lnTo>
                  <a:pt x="10620509" y="1725832"/>
                </a:lnTo>
                <a:lnTo>
                  <a:pt x="0" y="17258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18816" y="290462"/>
            <a:ext cx="1007505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LOGISTIC 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18563" y="3665348"/>
            <a:ext cx="10620508" cy="624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828" indent="-339914" lvl="1">
              <a:lnSpc>
                <a:spcPts val="4093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AUC (Area Under the Curve): 0.7218 (72.18%)</a:t>
            </a:r>
          </a:p>
          <a:p>
            <a:pPr algn="l" marL="679828" indent="-339914" lvl="1">
              <a:lnSpc>
                <a:spcPts val="4093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Indicates moderate predictive power.</a:t>
            </a:r>
          </a:p>
          <a:p>
            <a:pPr algn="l">
              <a:lnSpc>
                <a:spcPts val="4093"/>
              </a:lnSpc>
            </a:pPr>
          </a:p>
          <a:p>
            <a:pPr algn="l" marL="679828" indent="-339914" lvl="1">
              <a:lnSpc>
                <a:spcPts val="4093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Model Interpretation:</a:t>
            </a:r>
          </a:p>
          <a:p>
            <a:pPr algn="l" marL="679828" indent="-339914" lvl="1">
              <a:lnSpc>
                <a:spcPts val="4093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model can distinguish between CHD and non-CHD cases 72.18% of the time.</a:t>
            </a:r>
          </a:p>
          <a:p>
            <a:pPr algn="l" marL="679828" indent="-339914" lvl="1">
              <a:lnSpc>
                <a:spcPts val="4093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Performs better than random guessing (AUC = 0.5).</a:t>
            </a:r>
          </a:p>
          <a:p>
            <a:pPr algn="l">
              <a:lnSpc>
                <a:spcPts val="4093"/>
              </a:lnSpc>
            </a:pPr>
          </a:p>
          <a:p>
            <a:pPr algn="l" marL="679828" indent="-339914" lvl="1">
              <a:lnSpc>
                <a:spcPts val="4093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Strengths:</a:t>
            </a:r>
          </a:p>
          <a:p>
            <a:pPr algn="l" marL="679828" indent="-339914" lvl="1">
              <a:lnSpc>
                <a:spcPts val="4093"/>
              </a:lnSpc>
              <a:buFont typeface="Arial"/>
              <a:buChar char="•"/>
            </a:pPr>
            <a:r>
              <a:rPr lang="en-US" sz="314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ROC curve is above the diagonal, showing the model's ability to classify correctly.</a:t>
            </a:r>
          </a:p>
          <a:p>
            <a:pPr algn="l">
              <a:lnSpc>
                <a:spcPts val="4093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3876" y="252362"/>
            <a:ext cx="1962939" cy="1420454"/>
          </a:xfrm>
          <a:custGeom>
            <a:avLst/>
            <a:gdLst/>
            <a:ahLst/>
            <a:cxnLst/>
            <a:rect r="r" b="b" t="t" l="l"/>
            <a:pathLst>
              <a:path h="1420454" w="1962939">
                <a:moveTo>
                  <a:pt x="0" y="0"/>
                </a:moveTo>
                <a:lnTo>
                  <a:pt x="1962939" y="0"/>
                </a:lnTo>
                <a:lnTo>
                  <a:pt x="1962939" y="1420454"/>
                </a:lnTo>
                <a:lnTo>
                  <a:pt x="0" y="1420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231" y="1672816"/>
            <a:ext cx="6336955" cy="8310761"/>
          </a:xfrm>
          <a:custGeom>
            <a:avLst/>
            <a:gdLst/>
            <a:ahLst/>
            <a:cxnLst/>
            <a:rect r="r" b="b" t="t" l="l"/>
            <a:pathLst>
              <a:path h="8310761" w="6336955">
                <a:moveTo>
                  <a:pt x="0" y="0"/>
                </a:moveTo>
                <a:lnTo>
                  <a:pt x="6336955" y="0"/>
                </a:lnTo>
                <a:lnTo>
                  <a:pt x="6336955" y="8310761"/>
                </a:lnTo>
                <a:lnTo>
                  <a:pt x="0" y="8310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8816" y="290462"/>
            <a:ext cx="1007505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124" y="2370876"/>
            <a:ext cx="11035439" cy="328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389" indent="-353195" lvl="1">
              <a:lnSpc>
                <a:spcPts val="4253"/>
              </a:lnSpc>
              <a:buFont typeface="Arial"/>
              <a:buChar char="•"/>
            </a:pPr>
            <a:r>
              <a:rPr lang="en-US" sz="327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Model Fit:</a:t>
            </a:r>
          </a:p>
          <a:p>
            <a:pPr algn="l" marL="1412779" indent="-470926" lvl="2">
              <a:lnSpc>
                <a:spcPts val="4253"/>
              </a:lnSpc>
              <a:buFont typeface="Arial"/>
              <a:buChar char="⚬"/>
            </a:pPr>
            <a:r>
              <a:rPr lang="en-US" sz="327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R-squared: 0.497 variability explained.</a:t>
            </a:r>
          </a:p>
          <a:p>
            <a:pPr algn="l" marL="1412779" indent="-470926" lvl="2">
              <a:lnSpc>
                <a:spcPts val="4253"/>
              </a:lnSpc>
              <a:buFont typeface="Arial"/>
              <a:buChar char="⚬"/>
            </a:pPr>
            <a:r>
              <a:rPr lang="en-US" sz="327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F-statistic: 30.24, p &lt; 2.2e-16</a:t>
            </a:r>
          </a:p>
          <a:p>
            <a:pPr algn="l" marL="706389" indent="-353195" lvl="1">
              <a:lnSpc>
                <a:spcPts val="4253"/>
              </a:lnSpc>
              <a:buFont typeface="Arial"/>
              <a:buChar char="•"/>
            </a:pPr>
            <a:r>
              <a:rPr lang="en-US" sz="327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Strengths: </a:t>
            </a:r>
          </a:p>
          <a:p>
            <a:pPr algn="l" marL="1412779" indent="-470926" lvl="2">
              <a:lnSpc>
                <a:spcPts val="4253"/>
              </a:lnSpc>
              <a:buFont typeface="Arial"/>
              <a:buChar char="⚬"/>
            </a:pPr>
            <a:r>
              <a:rPr lang="en-US" sz="327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Excellent sensitivity; robust predictor identification.</a:t>
            </a:r>
          </a:p>
        </p:txBody>
      </p:sp>
    </p:spTree>
  </p:cSld>
  <p:clrMapOvr>
    <a:masterClrMapping/>
  </p:clrMapOvr>
  <p:transition spd="fast">
    <p:cover dir="d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3876" y="252362"/>
            <a:ext cx="1962939" cy="1420454"/>
          </a:xfrm>
          <a:custGeom>
            <a:avLst/>
            <a:gdLst/>
            <a:ahLst/>
            <a:cxnLst/>
            <a:rect r="r" b="b" t="t" l="l"/>
            <a:pathLst>
              <a:path h="1420454" w="1962939">
                <a:moveTo>
                  <a:pt x="0" y="0"/>
                </a:moveTo>
                <a:lnTo>
                  <a:pt x="1962939" y="0"/>
                </a:lnTo>
                <a:lnTo>
                  <a:pt x="1962939" y="1420454"/>
                </a:lnTo>
                <a:lnTo>
                  <a:pt x="0" y="1420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18816" y="290462"/>
            <a:ext cx="1007505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256" y="1151903"/>
            <a:ext cx="17124625" cy="864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0"/>
              </a:lnSpc>
            </a:pPr>
            <a:r>
              <a:rPr lang="en-US" sz="34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Strong Predictors:</a:t>
            </a:r>
          </a:p>
          <a:p>
            <a:pPr algn="l" marL="778950" indent="-389475" lvl="1">
              <a:lnSpc>
                <a:spcPts val="4690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Age:</a:t>
            </a:r>
            <a:r>
              <a:rPr lang="en-US" sz="36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607">
                <a:solidFill>
                  <a:srgbClr val="F8C5BE"/>
                </a:solidFill>
                <a:latin typeface="Agrandir"/>
                <a:ea typeface="Agrandir"/>
                <a:cs typeface="Agrandir"/>
                <a:sym typeface="Agrandir"/>
              </a:rPr>
              <a:t>Most significant with the highest coefficient (0.6225), indicating strong discrimination between classes.</a:t>
            </a:r>
          </a:p>
          <a:p>
            <a:pPr algn="l" marL="778950" indent="-389475" lvl="1">
              <a:lnSpc>
                <a:spcPts val="4690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Sex</a:t>
            </a:r>
            <a:r>
              <a:rPr lang="en-US" sz="36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3607">
                <a:solidFill>
                  <a:srgbClr val="F8C5BE"/>
                </a:solidFill>
                <a:latin typeface="Agrandir"/>
                <a:ea typeface="Agrandir"/>
                <a:cs typeface="Agrandir"/>
                <a:sym typeface="Agrandir"/>
              </a:rPr>
              <a:t>Significant contributor with a coefficient of 0.5138.</a:t>
            </a:r>
          </a:p>
          <a:p>
            <a:pPr algn="l" marL="778950" indent="-389475" lvl="1">
              <a:lnSpc>
                <a:spcPts val="4690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SysBP (Systolic Blood Pressure):</a:t>
            </a:r>
            <a:r>
              <a:rPr lang="en-US" sz="36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607">
                <a:solidFill>
                  <a:srgbClr val="F8C5BE"/>
                </a:solidFill>
                <a:latin typeface="Agrandir"/>
                <a:ea typeface="Agrandir"/>
                <a:cs typeface="Agrandir"/>
                <a:sym typeface="Agrandir"/>
              </a:rPr>
              <a:t>Contributes meaningfully with a coefficient of 0.2512.</a:t>
            </a:r>
          </a:p>
          <a:p>
            <a:pPr algn="l">
              <a:lnSpc>
                <a:spcPts val="4690"/>
              </a:lnSpc>
            </a:pPr>
          </a:p>
          <a:p>
            <a:pPr algn="l">
              <a:lnSpc>
                <a:spcPts val="4300"/>
              </a:lnSpc>
            </a:pPr>
            <a:r>
              <a:rPr lang="en-US" sz="33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Moderate Predictors:</a:t>
            </a:r>
          </a:p>
          <a:p>
            <a:pPr algn="l" marL="757360" indent="-378680" lvl="1">
              <a:lnSpc>
                <a:spcPts val="4560"/>
              </a:lnSpc>
              <a:buFont typeface="Arial"/>
              <a:buChar char="•"/>
            </a:pPr>
            <a:r>
              <a:rPr lang="en-US" b="true" sz="350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CigsPerDay: </a:t>
            </a:r>
            <a:r>
              <a:rPr lang="en-US" sz="3507">
                <a:solidFill>
                  <a:srgbClr val="F8C5BE"/>
                </a:solidFill>
                <a:latin typeface="Agrandir"/>
                <a:ea typeface="Agrandir"/>
                <a:cs typeface="Agrandir"/>
                <a:sym typeface="Agrandir"/>
              </a:rPr>
              <a:t>Shows moderate impact with a coefficient of 0.2676</a:t>
            </a:r>
            <a:r>
              <a:rPr lang="en-US" sz="35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  <a:p>
            <a:pPr algn="l" marL="757360" indent="-378680" lvl="1">
              <a:lnSpc>
                <a:spcPts val="4560"/>
              </a:lnSpc>
              <a:buFont typeface="Arial"/>
              <a:buChar char="•"/>
            </a:pPr>
            <a:r>
              <a:rPr lang="en-US" b="true" sz="350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Glucose</a:t>
            </a:r>
            <a:r>
              <a:rPr lang="en-US" sz="35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: </a:t>
            </a:r>
            <a:r>
              <a:rPr lang="en-US" sz="3507">
                <a:solidFill>
                  <a:srgbClr val="F8C5BE"/>
                </a:solidFill>
                <a:latin typeface="Agrandir"/>
                <a:ea typeface="Agrandir"/>
                <a:cs typeface="Agrandir"/>
                <a:sym typeface="Agrandir"/>
              </a:rPr>
              <a:t>Moderate influence with a coefficient of 0.0088.</a:t>
            </a:r>
          </a:p>
          <a:p>
            <a:pPr algn="l">
              <a:lnSpc>
                <a:spcPts val="4560"/>
              </a:lnSpc>
            </a:pPr>
          </a:p>
          <a:p>
            <a:pPr algn="l">
              <a:lnSpc>
                <a:spcPts val="4300"/>
              </a:lnSpc>
            </a:pPr>
            <a:r>
              <a:rPr lang="en-US" sz="33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Weak Predictors:</a:t>
            </a:r>
          </a:p>
          <a:p>
            <a:pPr algn="l" marL="714182" indent="-357091" lvl="1">
              <a:lnSpc>
                <a:spcPts val="4300"/>
              </a:lnSpc>
              <a:buFont typeface="Arial"/>
              <a:buChar char="•"/>
            </a:pPr>
            <a:r>
              <a:rPr lang="en-US" sz="33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Variables like </a:t>
            </a:r>
            <a:r>
              <a:rPr lang="en-US" b="true" sz="330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TotChol, Education, and BMI</a:t>
            </a:r>
            <a:r>
              <a:rPr lang="en-US" sz="33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307">
                <a:solidFill>
                  <a:srgbClr val="F8C5BE"/>
                </a:solidFill>
                <a:latin typeface="Agrandir"/>
                <a:ea typeface="Agrandir"/>
                <a:cs typeface="Agrandir"/>
                <a:sym typeface="Agrandir"/>
              </a:rPr>
              <a:t>have minimal impact based on low coefficients and may not strongly differentiate classes.</a:t>
            </a:r>
          </a:p>
          <a:p>
            <a:pPr algn="l">
              <a:lnSpc>
                <a:spcPts val="4430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3876" y="252362"/>
            <a:ext cx="1962939" cy="1420454"/>
          </a:xfrm>
          <a:custGeom>
            <a:avLst/>
            <a:gdLst/>
            <a:ahLst/>
            <a:cxnLst/>
            <a:rect r="r" b="b" t="t" l="l"/>
            <a:pathLst>
              <a:path h="1420454" w="1962939">
                <a:moveTo>
                  <a:pt x="0" y="0"/>
                </a:moveTo>
                <a:lnTo>
                  <a:pt x="1962939" y="0"/>
                </a:lnTo>
                <a:lnTo>
                  <a:pt x="1962939" y="1420454"/>
                </a:lnTo>
                <a:lnTo>
                  <a:pt x="0" y="1420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0052" y="1285253"/>
            <a:ext cx="6697528" cy="8614184"/>
          </a:xfrm>
          <a:custGeom>
            <a:avLst/>
            <a:gdLst/>
            <a:ahLst/>
            <a:cxnLst/>
            <a:rect r="r" b="b" t="t" l="l"/>
            <a:pathLst>
              <a:path h="8614184" w="6697528">
                <a:moveTo>
                  <a:pt x="0" y="0"/>
                </a:moveTo>
                <a:lnTo>
                  <a:pt x="6697529" y="0"/>
                </a:lnTo>
                <a:lnTo>
                  <a:pt x="6697529" y="8614184"/>
                </a:lnTo>
                <a:lnTo>
                  <a:pt x="0" y="8614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45768" y="1846982"/>
            <a:ext cx="8954804" cy="1882544"/>
          </a:xfrm>
          <a:custGeom>
            <a:avLst/>
            <a:gdLst/>
            <a:ahLst/>
            <a:cxnLst/>
            <a:rect r="r" b="b" t="t" l="l"/>
            <a:pathLst>
              <a:path h="1882544" w="8954804">
                <a:moveTo>
                  <a:pt x="0" y="0"/>
                </a:moveTo>
                <a:lnTo>
                  <a:pt x="8954803" y="0"/>
                </a:lnTo>
                <a:lnTo>
                  <a:pt x="8954803" y="1882544"/>
                </a:lnTo>
                <a:lnTo>
                  <a:pt x="0" y="1882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18816" y="290462"/>
            <a:ext cx="1007505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73432" y="3943910"/>
            <a:ext cx="10899476" cy="4543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772" indent="-367886" lvl="1">
              <a:lnSpc>
                <a:spcPts val="4430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ROC curve visualizes the trade-off between sensitivity (true positive rate) and specificity (false positive rate) for various threshold values in the LDA model.</a:t>
            </a:r>
          </a:p>
          <a:p>
            <a:pPr algn="l" marL="735772" indent="-367886" lvl="1">
              <a:lnSpc>
                <a:spcPts val="4430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 curve closer to the top-left corner represents a better model. </a:t>
            </a:r>
          </a:p>
          <a:p>
            <a:pPr algn="l" marL="735772" indent="-367886" lvl="1">
              <a:lnSpc>
                <a:spcPts val="4430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AUC here (72%) reflects reasonably good discrimination power.</a:t>
            </a:r>
          </a:p>
        </p:txBody>
      </p:sp>
    </p:spTree>
  </p:cSld>
  <p:clrMapOvr>
    <a:masterClrMapping/>
  </p:clrMapOvr>
  <p:transition spd="fast">
    <p:cover dir="d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6977">
            <a:off x="172376" y="-658221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8" y="0"/>
                </a:lnTo>
                <a:lnTo>
                  <a:pt x="5434068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2393" y="7364544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905" y="1675588"/>
            <a:ext cx="17694095" cy="751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Logistic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gre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si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on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:</a:t>
            </a:r>
          </a:p>
          <a:p>
            <a:pPr algn="l" marL="818290" indent="-409145" lvl="1">
              <a:lnSpc>
                <a:spcPts val="4927"/>
              </a:lnSpc>
              <a:buFont typeface="Arial"/>
              <a:buChar char="•"/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B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est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for s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ce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n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ari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os where avoi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din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g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f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al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se positives (non-CHD patients wrongly classified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a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s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CHD)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i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s cr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al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, as it has very high specificity.</a:t>
            </a:r>
          </a:p>
          <a:p>
            <a:pPr algn="l">
              <a:lnSpc>
                <a:spcPts val="4927"/>
              </a:lnSpc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LDA:</a:t>
            </a:r>
          </a:p>
          <a:p>
            <a:pPr algn="l" marL="818290" indent="-409145" lvl="1">
              <a:lnSpc>
                <a:spcPts val="4927"/>
              </a:lnSpc>
              <a:buFont typeface="Arial"/>
              <a:buChar char="•"/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Best for detecting true CHD cases (high recall and sensitivity), useful in medical screening contexts where identifying potential CHD patients is critical.</a:t>
            </a:r>
          </a:p>
          <a:p>
            <a:pPr algn="l">
              <a:lnSpc>
                <a:spcPts val="4927"/>
              </a:lnSpc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-Both models achieve a similar overall accuracy</a:t>
            </a:r>
          </a:p>
          <a:p>
            <a:pPr algn="l">
              <a:lnSpc>
                <a:spcPts val="4927"/>
              </a:lnSpc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-Both models demonstrates moderate predictive power for classifying the risk of heart disease, with an AUC of 0.7204 for LDA and 0.7218 for LRM (showing slightly better discrimination).</a:t>
            </a:r>
          </a:p>
          <a:p>
            <a:pPr algn="l">
              <a:lnSpc>
                <a:spcPts val="492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434068" y="640151"/>
            <a:ext cx="741986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LRM - LDA</a:t>
            </a:r>
          </a:p>
        </p:txBody>
      </p:sp>
    </p:spTree>
  </p:cSld>
  <p:clrMapOvr>
    <a:masterClrMapping/>
  </p:clrMapOvr>
  <p:transition spd="fast">
    <p:cover dir="d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10633" y="2081660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4" y="0"/>
                </a:lnTo>
                <a:lnTo>
                  <a:pt x="15466734" y="8205340"/>
                </a:lnTo>
                <a:lnTo>
                  <a:pt x="0" y="820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4427" y="2313008"/>
            <a:ext cx="13999841" cy="726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133" indent="-317566" lvl="1">
              <a:lnSpc>
                <a:spcPts val="3824"/>
              </a:lnSpc>
              <a:buFont typeface="Arial"/>
              <a:buChar char="•"/>
            </a:pPr>
            <a:r>
              <a:rPr lang="en-US" sz="294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The study cohort accumulated around 4000 patients-years of observation with 10 years. </a:t>
            </a:r>
          </a:p>
          <a:p>
            <a:pPr algn="l">
              <a:lnSpc>
                <a:spcPts val="3824"/>
              </a:lnSpc>
            </a:pPr>
          </a:p>
          <a:p>
            <a:pPr algn="l" marL="635133" indent="-317566" lvl="1">
              <a:lnSpc>
                <a:spcPts val="3824"/>
              </a:lnSpc>
              <a:buFont typeface="Arial"/>
              <a:buChar char="•"/>
            </a:pPr>
            <a:r>
              <a:rPr lang="en-US" sz="294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The statistically independent predictive risk factors in our model are age, sex, totChol, cigsPerDay, sysBP, and glucose. </a:t>
            </a:r>
          </a:p>
          <a:p>
            <a:pPr algn="l">
              <a:lnSpc>
                <a:spcPts val="3824"/>
              </a:lnSpc>
            </a:pPr>
          </a:p>
          <a:p>
            <a:pPr algn="l" marL="635133" indent="-317566" lvl="1">
              <a:lnSpc>
                <a:spcPts val="3824"/>
              </a:lnSpc>
              <a:buFont typeface="Arial"/>
              <a:buChar char="•"/>
            </a:pPr>
            <a:r>
              <a:rPr lang="en-US" sz="294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With every extra cigarette one smokes there is a 2% increase in the odds of CDH. </a:t>
            </a:r>
          </a:p>
          <a:p>
            <a:pPr algn="l">
              <a:lnSpc>
                <a:spcPts val="3824"/>
              </a:lnSpc>
            </a:pPr>
          </a:p>
          <a:p>
            <a:pPr algn="l" marL="635133" indent="-317566" lvl="1">
              <a:lnSpc>
                <a:spcPts val="3824"/>
              </a:lnSpc>
              <a:buFont typeface="Arial"/>
              <a:buChar char="•"/>
            </a:pPr>
            <a:r>
              <a:rPr lang="en-US" sz="294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Smoking and aging are more effective on heart disease. </a:t>
            </a:r>
          </a:p>
          <a:p>
            <a:pPr algn="l">
              <a:lnSpc>
                <a:spcPts val="3824"/>
              </a:lnSpc>
            </a:pPr>
          </a:p>
          <a:p>
            <a:pPr algn="l" marL="635133" indent="-317566" lvl="1">
              <a:lnSpc>
                <a:spcPts val="3824"/>
              </a:lnSpc>
              <a:buFont typeface="Arial"/>
              <a:buChar char="•"/>
            </a:pPr>
            <a:r>
              <a:rPr lang="en-US" sz="294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For Total cholesterol level and glucose level there is no significant change. </a:t>
            </a:r>
          </a:p>
          <a:p>
            <a:pPr algn="l">
              <a:lnSpc>
                <a:spcPts val="3824"/>
              </a:lnSpc>
            </a:pPr>
          </a:p>
          <a:p>
            <a:pPr algn="l" marL="635133" indent="-317566" lvl="1">
              <a:lnSpc>
                <a:spcPts val="3824"/>
              </a:lnSpc>
              <a:buFont typeface="Arial"/>
              <a:buChar char="•"/>
            </a:pPr>
            <a:r>
              <a:rPr lang="en-US" sz="2941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There is a 1.7% increase in odds for every unit increase in systolic Blood Pressure.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8942000"/>
            <a:ext cx="968512" cy="968512"/>
            <a:chOff x="0" y="0"/>
            <a:chExt cx="1291350" cy="1291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1350" cy="1291350"/>
            </a:xfrm>
            <a:custGeom>
              <a:avLst/>
              <a:gdLst/>
              <a:ahLst/>
              <a:cxnLst/>
              <a:rect r="r" b="b" t="t" l="l"/>
              <a:pathLst>
                <a:path h="1291350" w="1291350">
                  <a:moveTo>
                    <a:pt x="0" y="0"/>
                  </a:moveTo>
                  <a:lnTo>
                    <a:pt x="1291350" y="0"/>
                  </a:lnTo>
                  <a:lnTo>
                    <a:pt x="1291350" y="1291350"/>
                  </a:lnTo>
                  <a:lnTo>
                    <a:pt x="0" y="129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87984" y="87984"/>
              <a:ext cx="1115381" cy="111538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37594" lIns="37594" bIns="37594" rIns="37594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4246209" y="550354"/>
            <a:ext cx="9108876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RESULTS &amp; DISCUSSIONS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1298" y="7923330"/>
            <a:ext cx="1018670" cy="1018670"/>
            <a:chOff x="0" y="0"/>
            <a:chExt cx="1358226" cy="135822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358226" cy="135822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94294" y="94294"/>
              <a:ext cx="1169638" cy="116963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06885" y="406885"/>
              <a:ext cx="544456" cy="54445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</p:spTree>
  </p:cSld>
  <p:clrMapOvr>
    <a:masterClrMapping/>
  </p:clrMapOvr>
  <p:transition spd="fast">
    <p:cover dir="d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10633" y="1896680"/>
            <a:ext cx="15466734" cy="8205340"/>
          </a:xfrm>
          <a:custGeom>
            <a:avLst/>
            <a:gdLst/>
            <a:ahLst/>
            <a:cxnLst/>
            <a:rect r="r" b="b" t="t" l="l"/>
            <a:pathLst>
              <a:path h="8205340" w="15466734">
                <a:moveTo>
                  <a:pt x="0" y="0"/>
                </a:moveTo>
                <a:lnTo>
                  <a:pt x="15466734" y="0"/>
                </a:lnTo>
                <a:lnTo>
                  <a:pt x="15466734" y="8205341"/>
                </a:lnTo>
                <a:lnTo>
                  <a:pt x="0" y="8205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463" r="0" b="-205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0721" y="2293493"/>
            <a:ext cx="13656950" cy="778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113" indent="-319556" lvl="1">
              <a:lnSpc>
                <a:spcPts val="3848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We have an accuracy about 85% on our test set, which means that the model can differentiate between low risk patients and high risk patients pretty well. </a:t>
            </a:r>
          </a:p>
          <a:p>
            <a:pPr algn="l">
              <a:lnSpc>
                <a:spcPts val="3848"/>
              </a:lnSpc>
            </a:pPr>
          </a:p>
          <a:p>
            <a:pPr algn="l" marL="639113" indent="-319556" lvl="1">
              <a:lnSpc>
                <a:spcPts val="3848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Men seem to be more susceptible to heart disease than women.</a:t>
            </a:r>
          </a:p>
          <a:p>
            <a:pPr algn="l">
              <a:lnSpc>
                <a:spcPts val="3848"/>
              </a:lnSpc>
            </a:pPr>
            <a:r>
              <a:rPr lang="en-US" sz="296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  <a:p>
            <a:pPr algn="l" marL="639113" indent="-319556" lvl="1">
              <a:lnSpc>
                <a:spcPts val="3848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Increase in age leads to increased risk of having CHD for patients</a:t>
            </a:r>
          </a:p>
          <a:p>
            <a:pPr algn="l">
              <a:lnSpc>
                <a:spcPts val="3848"/>
              </a:lnSpc>
            </a:pPr>
            <a:r>
              <a:rPr lang="en-US" sz="296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  <a:p>
            <a:pPr algn="l" marL="639113" indent="-319556" lvl="1">
              <a:lnSpc>
                <a:spcPts val="3848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The number of cigarettes smoked per day and systolic Blood Pressure also show increasing odds of having heart disease.</a:t>
            </a:r>
          </a:p>
          <a:p>
            <a:pPr algn="l">
              <a:lnSpc>
                <a:spcPts val="3848"/>
              </a:lnSpc>
            </a:pPr>
          </a:p>
          <a:p>
            <a:pPr algn="l" marL="639113" indent="-319556" lvl="1">
              <a:lnSpc>
                <a:spcPts val="3848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Total cholesterol shows no significant change in the odds of CHD. This could be due to the presence of 'good cholesterol (HDL) in the total cholesterol reading. </a:t>
            </a:r>
          </a:p>
          <a:p>
            <a:pPr algn="l">
              <a:lnSpc>
                <a:spcPts val="3848"/>
              </a:lnSpc>
            </a:pPr>
          </a:p>
          <a:p>
            <a:pPr algn="l" marL="639113" indent="-319556" lvl="1">
              <a:lnSpc>
                <a:spcPts val="3848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Glucose too causes a very negligible change in odds (0.2%).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8942000"/>
            <a:ext cx="968512" cy="968512"/>
            <a:chOff x="0" y="0"/>
            <a:chExt cx="1291350" cy="1291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1350" cy="1291350"/>
            </a:xfrm>
            <a:custGeom>
              <a:avLst/>
              <a:gdLst/>
              <a:ahLst/>
              <a:cxnLst/>
              <a:rect r="r" b="b" t="t" l="l"/>
              <a:pathLst>
                <a:path h="1291350" w="1291350">
                  <a:moveTo>
                    <a:pt x="0" y="0"/>
                  </a:moveTo>
                  <a:lnTo>
                    <a:pt x="1291350" y="0"/>
                  </a:lnTo>
                  <a:lnTo>
                    <a:pt x="1291350" y="1291350"/>
                  </a:lnTo>
                  <a:lnTo>
                    <a:pt x="0" y="129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87984" y="87984"/>
              <a:ext cx="1115381" cy="111538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37594" lIns="37594" bIns="37594" rIns="37594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4246209" y="550354"/>
            <a:ext cx="9108876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CONCLUSION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1298" y="7923330"/>
            <a:ext cx="1018670" cy="1018670"/>
            <a:chOff x="0" y="0"/>
            <a:chExt cx="1358226" cy="135822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358226" cy="135822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94294" y="94294"/>
              <a:ext cx="1169638" cy="116963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06885" y="406885"/>
              <a:ext cx="544456" cy="54445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</p:spTree>
  </p:cSld>
  <p:clrMapOvr>
    <a:masterClrMapping/>
  </p:clrMapOvr>
  <p:transition spd="fast">
    <p:cover dir="d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2235" y="-750585"/>
            <a:ext cx="3421871" cy="4145438"/>
          </a:xfrm>
          <a:custGeom>
            <a:avLst/>
            <a:gdLst/>
            <a:ahLst/>
            <a:cxnLst/>
            <a:rect r="r" b="b" t="t" l="l"/>
            <a:pathLst>
              <a:path h="4145438" w="3421871">
                <a:moveTo>
                  <a:pt x="0" y="0"/>
                </a:moveTo>
                <a:lnTo>
                  <a:pt x="3421870" y="0"/>
                </a:lnTo>
                <a:lnTo>
                  <a:pt x="3421870" y="4145438"/>
                </a:lnTo>
                <a:lnTo>
                  <a:pt x="0" y="4145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6233" y="7549826"/>
            <a:ext cx="4882020" cy="3612695"/>
          </a:xfrm>
          <a:custGeom>
            <a:avLst/>
            <a:gdLst/>
            <a:ahLst/>
            <a:cxnLst/>
            <a:rect r="r" b="b" t="t" l="l"/>
            <a:pathLst>
              <a:path h="3612695" w="4882020">
                <a:moveTo>
                  <a:pt x="0" y="0"/>
                </a:moveTo>
                <a:lnTo>
                  <a:pt x="4882020" y="0"/>
                </a:lnTo>
                <a:lnTo>
                  <a:pt x="4882020" y="3612694"/>
                </a:lnTo>
                <a:lnTo>
                  <a:pt x="0" y="3612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3018" y="2993322"/>
            <a:ext cx="5942702" cy="4300355"/>
          </a:xfrm>
          <a:custGeom>
            <a:avLst/>
            <a:gdLst/>
            <a:ahLst/>
            <a:cxnLst/>
            <a:rect r="r" b="b" t="t" l="l"/>
            <a:pathLst>
              <a:path h="4300355" w="5942702">
                <a:moveTo>
                  <a:pt x="0" y="0"/>
                </a:moveTo>
                <a:lnTo>
                  <a:pt x="5942702" y="0"/>
                </a:lnTo>
                <a:lnTo>
                  <a:pt x="5942702" y="4300356"/>
                </a:lnTo>
                <a:lnTo>
                  <a:pt x="0" y="4300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98677">
            <a:off x="15031904" y="2458851"/>
            <a:ext cx="1164930" cy="1068944"/>
          </a:xfrm>
          <a:custGeom>
            <a:avLst/>
            <a:gdLst/>
            <a:ahLst/>
            <a:cxnLst/>
            <a:rect r="r" b="b" t="t" l="l"/>
            <a:pathLst>
              <a:path h="1068944" w="1164930">
                <a:moveTo>
                  <a:pt x="0" y="0"/>
                </a:moveTo>
                <a:lnTo>
                  <a:pt x="1164930" y="0"/>
                </a:lnTo>
                <a:lnTo>
                  <a:pt x="1164930" y="1068943"/>
                </a:lnTo>
                <a:lnTo>
                  <a:pt x="0" y="1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867570">
            <a:off x="13081812" y="6208124"/>
            <a:ext cx="1613223" cy="1480298"/>
          </a:xfrm>
          <a:custGeom>
            <a:avLst/>
            <a:gdLst/>
            <a:ahLst/>
            <a:cxnLst/>
            <a:rect r="r" b="b" t="t" l="l"/>
            <a:pathLst>
              <a:path h="1480298" w="1613223">
                <a:moveTo>
                  <a:pt x="0" y="0"/>
                </a:moveTo>
                <a:lnTo>
                  <a:pt x="1613223" y="0"/>
                </a:lnTo>
                <a:lnTo>
                  <a:pt x="1613223" y="1480299"/>
                </a:lnTo>
                <a:lnTo>
                  <a:pt x="0" y="14802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06929" y="0"/>
            <a:ext cx="10274141" cy="10287000"/>
          </a:xfrm>
          <a:custGeom>
            <a:avLst/>
            <a:gdLst/>
            <a:ahLst/>
            <a:cxnLst/>
            <a:rect r="r" b="b" t="t" l="l"/>
            <a:pathLst>
              <a:path h="10287000" w="10274141">
                <a:moveTo>
                  <a:pt x="0" y="0"/>
                </a:moveTo>
                <a:lnTo>
                  <a:pt x="10274142" y="0"/>
                </a:lnTo>
                <a:lnTo>
                  <a:pt x="10274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5325" y="-408783"/>
            <a:ext cx="4587733" cy="5557826"/>
          </a:xfrm>
          <a:custGeom>
            <a:avLst/>
            <a:gdLst/>
            <a:ahLst/>
            <a:cxnLst/>
            <a:rect r="r" b="b" t="t" l="l"/>
            <a:pathLst>
              <a:path h="5557826" w="4587733">
                <a:moveTo>
                  <a:pt x="0" y="0"/>
                </a:moveTo>
                <a:lnTo>
                  <a:pt x="4587733" y="0"/>
                </a:lnTo>
                <a:lnTo>
                  <a:pt x="4587733" y="5557826"/>
                </a:lnTo>
                <a:lnTo>
                  <a:pt x="0" y="555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33233" y="2953342"/>
            <a:ext cx="12889255" cy="6497988"/>
          </a:xfrm>
          <a:custGeom>
            <a:avLst/>
            <a:gdLst/>
            <a:ahLst/>
            <a:cxnLst/>
            <a:rect r="r" b="b" t="t" l="l"/>
            <a:pathLst>
              <a:path h="6497988" w="12889255">
                <a:moveTo>
                  <a:pt x="0" y="0"/>
                </a:moveTo>
                <a:lnTo>
                  <a:pt x="12889256" y="0"/>
                </a:lnTo>
                <a:lnTo>
                  <a:pt x="12889256" y="6497988"/>
                </a:lnTo>
                <a:lnTo>
                  <a:pt x="0" y="6497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9399" r="0" b="-216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589" y="2964805"/>
            <a:ext cx="11174643" cy="602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A2272C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In this study we used R program with some packages. 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A2272C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Research intends to pinpoint the most relevant/risk factors of heart disease as well as </a:t>
            </a:r>
            <a:r>
              <a:rPr lang="en-US" b="true" sz="3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predict</a:t>
            </a:r>
            <a:r>
              <a:rPr lang="en-US" b="true" sz="3000">
                <a:solidFill>
                  <a:srgbClr val="A2272C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the overall risk using </a:t>
            </a:r>
            <a:r>
              <a:rPr lang="en-US" b="true" sz="300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classification</a:t>
            </a:r>
            <a:r>
              <a:rPr lang="en-US" b="true" sz="3000">
                <a:solidFill>
                  <a:srgbClr val="A2272C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models.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b="true" sz="3000">
                <a:solidFill>
                  <a:srgbClr val="A2272C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The objective of this project is to build a model which predicts if a patient is in risk of a coronary disease in the next ten years based on prevailing data available.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5282488">
            <a:off x="13919687" y="4130222"/>
            <a:ext cx="5414609" cy="9893804"/>
          </a:xfrm>
          <a:custGeom>
            <a:avLst/>
            <a:gdLst/>
            <a:ahLst/>
            <a:cxnLst/>
            <a:rect r="r" b="b" t="t" l="l"/>
            <a:pathLst>
              <a:path h="9893804" w="5414609">
                <a:moveTo>
                  <a:pt x="0" y="0"/>
                </a:moveTo>
                <a:lnTo>
                  <a:pt x="5414609" y="0"/>
                </a:lnTo>
                <a:lnTo>
                  <a:pt x="5414609" y="9893805"/>
                </a:lnTo>
                <a:lnTo>
                  <a:pt x="0" y="9893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03740" y="3939129"/>
            <a:ext cx="3127547" cy="2263206"/>
          </a:xfrm>
          <a:custGeom>
            <a:avLst/>
            <a:gdLst/>
            <a:ahLst/>
            <a:cxnLst/>
            <a:rect r="r" b="b" t="t" l="l"/>
            <a:pathLst>
              <a:path h="2263206" w="3127547">
                <a:moveTo>
                  <a:pt x="0" y="0"/>
                </a:moveTo>
                <a:lnTo>
                  <a:pt x="3127547" y="0"/>
                </a:lnTo>
                <a:lnTo>
                  <a:pt x="3127547" y="2263207"/>
                </a:lnTo>
                <a:lnTo>
                  <a:pt x="0" y="22632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31287" y="4825497"/>
            <a:ext cx="3127547" cy="2263206"/>
          </a:xfrm>
          <a:custGeom>
            <a:avLst/>
            <a:gdLst/>
            <a:ahLst/>
            <a:cxnLst/>
            <a:rect r="r" b="b" t="t" l="l"/>
            <a:pathLst>
              <a:path h="2263206" w="3127547">
                <a:moveTo>
                  <a:pt x="0" y="0"/>
                </a:moveTo>
                <a:lnTo>
                  <a:pt x="3127547" y="0"/>
                </a:lnTo>
                <a:lnTo>
                  <a:pt x="3127547" y="2263206"/>
                </a:lnTo>
                <a:lnTo>
                  <a:pt x="0" y="2263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98444" y="6630043"/>
            <a:ext cx="3127547" cy="2263206"/>
          </a:xfrm>
          <a:custGeom>
            <a:avLst/>
            <a:gdLst/>
            <a:ahLst/>
            <a:cxnLst/>
            <a:rect r="r" b="b" t="t" l="l"/>
            <a:pathLst>
              <a:path h="2263206" w="3127547">
                <a:moveTo>
                  <a:pt x="0" y="0"/>
                </a:moveTo>
                <a:lnTo>
                  <a:pt x="3127547" y="0"/>
                </a:lnTo>
                <a:lnTo>
                  <a:pt x="3127547" y="2263207"/>
                </a:lnTo>
                <a:lnTo>
                  <a:pt x="0" y="22632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8542" y="1375339"/>
            <a:ext cx="1304274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OBJECTIVE</a:t>
            </a:r>
          </a:p>
        </p:txBody>
      </p:sp>
    </p:spTree>
  </p:cSld>
  <p:clrMapOvr>
    <a:masterClrMapping/>
  </p:clrMapOvr>
  <p:transition spd="fast">
    <p:cover dir="d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5325" y="-408783"/>
            <a:ext cx="4587733" cy="5557826"/>
          </a:xfrm>
          <a:custGeom>
            <a:avLst/>
            <a:gdLst/>
            <a:ahLst/>
            <a:cxnLst/>
            <a:rect r="r" b="b" t="t" l="l"/>
            <a:pathLst>
              <a:path h="5557826" w="4587733">
                <a:moveTo>
                  <a:pt x="0" y="0"/>
                </a:moveTo>
                <a:lnTo>
                  <a:pt x="4587733" y="0"/>
                </a:lnTo>
                <a:lnTo>
                  <a:pt x="4587733" y="5557826"/>
                </a:lnTo>
                <a:lnTo>
                  <a:pt x="0" y="555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51258" y="2709075"/>
            <a:ext cx="14131753" cy="7124381"/>
          </a:xfrm>
          <a:custGeom>
            <a:avLst/>
            <a:gdLst/>
            <a:ahLst/>
            <a:cxnLst/>
            <a:rect r="r" b="b" t="t" l="l"/>
            <a:pathLst>
              <a:path h="7124381" w="14131753">
                <a:moveTo>
                  <a:pt x="0" y="0"/>
                </a:moveTo>
                <a:lnTo>
                  <a:pt x="14131754" y="0"/>
                </a:lnTo>
                <a:lnTo>
                  <a:pt x="14131754" y="7124381"/>
                </a:lnTo>
                <a:lnTo>
                  <a:pt x="0" y="712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9399" r="0" b="-216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301" y="2055528"/>
            <a:ext cx="13281707" cy="760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724" b="true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Unbalanced Data:</a:t>
            </a:r>
          </a:p>
          <a:p>
            <a:pPr algn="l">
              <a:lnSpc>
                <a:spcPts val="4229"/>
              </a:lnSpc>
            </a:pPr>
            <a:r>
              <a:rPr lang="en-US" sz="3524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•Our analysis aims to predict the risk of coronary heart disease using a dataset that presents a significant challenge. </a:t>
            </a:r>
          </a:p>
          <a:p>
            <a:pPr algn="l">
              <a:lnSpc>
                <a:spcPts val="4229"/>
              </a:lnSpc>
            </a:pPr>
          </a:p>
          <a:p>
            <a:pPr algn="l">
              <a:lnSpc>
                <a:spcPts val="4229"/>
              </a:lnSpc>
            </a:pPr>
            <a:r>
              <a:rPr lang="en-US" sz="3524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•The dataset is imbalanced, with only </a:t>
            </a:r>
            <a:r>
              <a:rPr lang="en-US" sz="3524" b="true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15%</a:t>
            </a:r>
            <a:r>
              <a:rPr lang="en-US" sz="3524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of individuals having a risk of coronary heart disease, while the remaining 85% have no such risk. This poses a challenge because </a:t>
            </a:r>
            <a:r>
              <a:rPr lang="en-US" sz="3524" b="true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standard machine learning models may be biased towards the majority class</a:t>
            </a:r>
            <a:r>
              <a:rPr lang="en-US" sz="3524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, leading to lower predictive performance for the minority class.</a:t>
            </a:r>
          </a:p>
          <a:p>
            <a:pPr algn="l">
              <a:lnSpc>
                <a:spcPts val="4229"/>
              </a:lnSpc>
            </a:pPr>
          </a:p>
          <a:p>
            <a:pPr algn="l">
              <a:lnSpc>
                <a:spcPts val="4229"/>
              </a:lnSpc>
            </a:pPr>
            <a:r>
              <a:rPr lang="en-US" sz="3524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• Addressing this issue will require employing techniques such as data resampling or ensemble learning to improve the accuracy and robustness of our predictions.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282488">
            <a:off x="16460986" y="4710924"/>
            <a:ext cx="5414609" cy="9893804"/>
          </a:xfrm>
          <a:custGeom>
            <a:avLst/>
            <a:gdLst/>
            <a:ahLst/>
            <a:cxnLst/>
            <a:rect r="r" b="b" t="t" l="l"/>
            <a:pathLst>
              <a:path h="9893804" w="5414609">
                <a:moveTo>
                  <a:pt x="0" y="0"/>
                </a:moveTo>
                <a:lnTo>
                  <a:pt x="5414609" y="0"/>
                </a:lnTo>
                <a:lnTo>
                  <a:pt x="5414609" y="9893805"/>
                </a:lnTo>
                <a:lnTo>
                  <a:pt x="0" y="9893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25991" y="1028700"/>
            <a:ext cx="3127547" cy="2263206"/>
          </a:xfrm>
          <a:custGeom>
            <a:avLst/>
            <a:gdLst/>
            <a:ahLst/>
            <a:cxnLst/>
            <a:rect r="r" b="b" t="t" l="l"/>
            <a:pathLst>
              <a:path h="2263206" w="3127547">
                <a:moveTo>
                  <a:pt x="0" y="0"/>
                </a:moveTo>
                <a:lnTo>
                  <a:pt x="3127546" y="0"/>
                </a:lnTo>
                <a:lnTo>
                  <a:pt x="3127546" y="2263206"/>
                </a:lnTo>
                <a:lnTo>
                  <a:pt x="0" y="2263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31753" y="3067886"/>
            <a:ext cx="3127547" cy="2263206"/>
          </a:xfrm>
          <a:custGeom>
            <a:avLst/>
            <a:gdLst/>
            <a:ahLst/>
            <a:cxnLst/>
            <a:rect r="r" b="b" t="t" l="l"/>
            <a:pathLst>
              <a:path h="2263206" w="3127547">
                <a:moveTo>
                  <a:pt x="0" y="0"/>
                </a:moveTo>
                <a:lnTo>
                  <a:pt x="3127547" y="0"/>
                </a:lnTo>
                <a:lnTo>
                  <a:pt x="3127547" y="2263207"/>
                </a:lnTo>
                <a:lnTo>
                  <a:pt x="0" y="22632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25991" y="7394620"/>
            <a:ext cx="3127547" cy="2263206"/>
          </a:xfrm>
          <a:custGeom>
            <a:avLst/>
            <a:gdLst/>
            <a:ahLst/>
            <a:cxnLst/>
            <a:rect r="r" b="b" t="t" l="l"/>
            <a:pathLst>
              <a:path h="2263206" w="3127547">
                <a:moveTo>
                  <a:pt x="0" y="0"/>
                </a:moveTo>
                <a:lnTo>
                  <a:pt x="3127546" y="0"/>
                </a:lnTo>
                <a:lnTo>
                  <a:pt x="3127546" y="2263206"/>
                </a:lnTo>
                <a:lnTo>
                  <a:pt x="0" y="2263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2627" y="550354"/>
            <a:ext cx="1304274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CHALLENGES</a:t>
            </a:r>
          </a:p>
        </p:txBody>
      </p:sp>
    </p:spTree>
  </p:cSld>
  <p:clrMapOvr>
    <a:masterClrMapping/>
  </p:clrMapOvr>
  <p:transition spd="fast">
    <p:cover dir="d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6977">
            <a:off x="172376" y="-658221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8" y="0"/>
                </a:lnTo>
                <a:lnTo>
                  <a:pt x="5434068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2393" y="7364544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953" y="1492067"/>
            <a:ext cx="17694095" cy="938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7"/>
              </a:lnSpc>
            </a:pPr>
          </a:p>
          <a:p>
            <a:pPr algn="l">
              <a:lnSpc>
                <a:spcPts val="4927"/>
              </a:lnSpc>
            </a:pPr>
          </a:p>
          <a:p>
            <a:pPr algn="l" marL="818290" indent="-409145" lvl="1">
              <a:lnSpc>
                <a:spcPts val="4927"/>
              </a:lnSpc>
              <a:buFont typeface="Arial"/>
              <a:buChar char="•"/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Improvements like </a:t>
            </a:r>
            <a:r>
              <a:rPr lang="en-US" b="true" sz="3790">
                <a:solidFill>
                  <a:srgbClr val="A2272C"/>
                </a:solidFill>
                <a:latin typeface="Agrandir Bold"/>
                <a:ea typeface="Agrandir Bold"/>
                <a:cs typeface="Agrandir Bold"/>
                <a:sym typeface="Agrandir Bold"/>
              </a:rPr>
              <a:t>balancing the dataset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 or exploring nonlinear models might help in better separation of the two groups. </a:t>
            </a:r>
          </a:p>
          <a:p>
            <a:pPr algn="l">
              <a:lnSpc>
                <a:spcPts val="4927"/>
              </a:lnSpc>
            </a:pPr>
          </a:p>
          <a:p>
            <a:pPr algn="l" marL="818290" indent="-409145" lvl="1">
              <a:lnSpc>
                <a:spcPts val="4927"/>
              </a:lnSpc>
              <a:buFont typeface="Arial"/>
              <a:buChar char="•"/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Including ‘Exercise’ - whether the person exercises everyday</a:t>
            </a:r>
          </a:p>
          <a:p>
            <a:pPr algn="l">
              <a:lnSpc>
                <a:spcPts val="4927"/>
              </a:lnSpc>
            </a:pPr>
          </a:p>
          <a:p>
            <a:pPr algn="l" marL="818290" indent="-409145" lvl="1">
              <a:lnSpc>
                <a:spcPts val="4927"/>
              </a:lnSpc>
              <a:buFont typeface="Arial"/>
              <a:buChar char="•"/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E</a:t>
            </a: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nvironmental factors like AQI index of the city they live in could help derive more meaningful conclusions</a:t>
            </a:r>
          </a:p>
          <a:p>
            <a:pPr algn="l">
              <a:lnSpc>
                <a:spcPts val="4927"/>
              </a:lnSpc>
            </a:pPr>
          </a:p>
          <a:p>
            <a:pPr algn="l" marL="818290" indent="-409145" lvl="1">
              <a:lnSpc>
                <a:spcPts val="4927"/>
              </a:lnSpc>
              <a:buFont typeface="Arial"/>
              <a:buChar char="•"/>
            </a:pPr>
            <a:r>
              <a:rPr lang="en-US" sz="3790">
                <a:solidFill>
                  <a:srgbClr val="A2272C"/>
                </a:solidFill>
                <a:latin typeface="Agrandir"/>
                <a:ea typeface="Agrandir"/>
                <a:cs typeface="Agrandir"/>
                <a:sym typeface="Agrandir"/>
              </a:rPr>
              <a:t>Alcohol intake, and depression (mental health) factors are also essential conceptually and could have statistical influence on prediction</a:t>
            </a:r>
          </a:p>
          <a:p>
            <a:pPr algn="l">
              <a:lnSpc>
                <a:spcPts val="4927"/>
              </a:lnSpc>
            </a:pPr>
          </a:p>
          <a:p>
            <a:pPr algn="l">
              <a:lnSpc>
                <a:spcPts val="4927"/>
              </a:lnSpc>
            </a:pPr>
          </a:p>
          <a:p>
            <a:pPr algn="l">
              <a:lnSpc>
                <a:spcPts val="492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434068" y="640151"/>
            <a:ext cx="741986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IMPROVEMENTS</a:t>
            </a:r>
          </a:p>
        </p:txBody>
      </p:sp>
    </p:spTree>
  </p:cSld>
  <p:clrMapOvr>
    <a:masterClrMapping/>
  </p:clrMapOvr>
  <p:transition spd="fast">
    <p:cover dir="d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5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489" y="451569"/>
            <a:ext cx="6128163" cy="4267430"/>
          </a:xfrm>
          <a:custGeom>
            <a:avLst/>
            <a:gdLst/>
            <a:ahLst/>
            <a:cxnLst/>
            <a:rect r="r" b="b" t="t" l="l"/>
            <a:pathLst>
              <a:path h="4267430" w="6128163">
                <a:moveTo>
                  <a:pt x="0" y="0"/>
                </a:moveTo>
                <a:lnTo>
                  <a:pt x="6128164" y="0"/>
                </a:lnTo>
                <a:lnTo>
                  <a:pt x="6128164" y="4267430"/>
                </a:lnTo>
                <a:lnTo>
                  <a:pt x="0" y="426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65812" y="5775848"/>
            <a:ext cx="5210707" cy="5030701"/>
          </a:xfrm>
          <a:custGeom>
            <a:avLst/>
            <a:gdLst/>
            <a:ahLst/>
            <a:cxnLst/>
            <a:rect r="r" b="b" t="t" l="l"/>
            <a:pathLst>
              <a:path h="5030701" w="5210707">
                <a:moveTo>
                  <a:pt x="0" y="0"/>
                </a:moveTo>
                <a:lnTo>
                  <a:pt x="5210707" y="0"/>
                </a:lnTo>
                <a:lnTo>
                  <a:pt x="5210707" y="5030701"/>
                </a:lnTo>
                <a:lnTo>
                  <a:pt x="0" y="503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24543" y="6376708"/>
            <a:ext cx="4309027" cy="4429841"/>
          </a:xfrm>
          <a:custGeom>
            <a:avLst/>
            <a:gdLst/>
            <a:ahLst/>
            <a:cxnLst/>
            <a:rect r="r" b="b" t="t" l="l"/>
            <a:pathLst>
              <a:path h="4429841" w="4309027">
                <a:moveTo>
                  <a:pt x="0" y="0"/>
                </a:moveTo>
                <a:lnTo>
                  <a:pt x="4309027" y="0"/>
                </a:lnTo>
                <a:lnTo>
                  <a:pt x="4309027" y="4429841"/>
                </a:lnTo>
                <a:lnTo>
                  <a:pt x="0" y="442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35090"/>
            <a:ext cx="2905787" cy="3520227"/>
          </a:xfrm>
          <a:custGeom>
            <a:avLst/>
            <a:gdLst/>
            <a:ahLst/>
            <a:cxnLst/>
            <a:rect r="r" b="b" t="t" l="l"/>
            <a:pathLst>
              <a:path h="3520227" w="2905787">
                <a:moveTo>
                  <a:pt x="0" y="0"/>
                </a:moveTo>
                <a:lnTo>
                  <a:pt x="2905787" y="0"/>
                </a:lnTo>
                <a:lnTo>
                  <a:pt x="2905787" y="3520227"/>
                </a:lnTo>
                <a:lnTo>
                  <a:pt x="0" y="35202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49162" y="1335261"/>
            <a:ext cx="5546732" cy="4013817"/>
          </a:xfrm>
          <a:custGeom>
            <a:avLst/>
            <a:gdLst/>
            <a:ahLst/>
            <a:cxnLst/>
            <a:rect r="r" b="b" t="t" l="l"/>
            <a:pathLst>
              <a:path h="4013817" w="5546732">
                <a:moveTo>
                  <a:pt x="0" y="0"/>
                </a:moveTo>
                <a:lnTo>
                  <a:pt x="5546732" y="0"/>
                </a:lnTo>
                <a:lnTo>
                  <a:pt x="5546732" y="4013817"/>
                </a:lnTo>
                <a:lnTo>
                  <a:pt x="0" y="4013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5682" y="4389871"/>
            <a:ext cx="4259809" cy="5093250"/>
          </a:xfrm>
          <a:custGeom>
            <a:avLst/>
            <a:gdLst/>
            <a:ahLst/>
            <a:cxnLst/>
            <a:rect r="r" b="b" t="t" l="l"/>
            <a:pathLst>
              <a:path h="5093250" w="4259809">
                <a:moveTo>
                  <a:pt x="0" y="0"/>
                </a:moveTo>
                <a:lnTo>
                  <a:pt x="4259809" y="0"/>
                </a:lnTo>
                <a:lnTo>
                  <a:pt x="4259809" y="5093250"/>
                </a:lnTo>
                <a:lnTo>
                  <a:pt x="0" y="5093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901980" y="5143500"/>
            <a:ext cx="7100608" cy="2238443"/>
            <a:chOff x="0" y="0"/>
            <a:chExt cx="9467478" cy="2984591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9467478" cy="2984591"/>
            </a:xfrm>
            <a:prstGeom prst="rect">
              <a:avLst/>
            </a:prstGeom>
            <a:solidFill>
              <a:srgbClr val="FFF8ED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80616" y="122340"/>
              <a:ext cx="7906246" cy="1781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9232"/>
                </a:lnSpc>
              </a:pPr>
              <a:r>
                <a:rPr lang="en-US" b="true" sz="7694">
                  <a:solidFill>
                    <a:srgbClr val="B22F3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THANK YOU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80616" y="1988615"/>
              <a:ext cx="7906246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45"/>
                </a:lnSpc>
              </a:pPr>
              <a:r>
                <a:rPr lang="en-US" sz="2704">
                  <a:solidFill>
                    <a:srgbClr val="B22F30"/>
                  </a:solidFill>
                  <a:latin typeface="Agrandir"/>
                  <a:ea typeface="Agrandir"/>
                  <a:cs typeface="Agrandir"/>
                  <a:sym typeface="Agrandir"/>
                </a:rPr>
                <a:t>QUESTIONS?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6253" y="8062432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295187">
            <a:off x="13186693" y="55338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37415" y="1108630"/>
            <a:ext cx="4991802" cy="3413145"/>
          </a:xfrm>
          <a:custGeom>
            <a:avLst/>
            <a:gdLst/>
            <a:ahLst/>
            <a:cxnLst/>
            <a:rect r="r" b="b" t="t" l="l"/>
            <a:pathLst>
              <a:path h="3413145" w="4991802">
                <a:moveTo>
                  <a:pt x="0" y="0"/>
                </a:moveTo>
                <a:lnTo>
                  <a:pt x="4991802" y="0"/>
                </a:lnTo>
                <a:lnTo>
                  <a:pt x="4991802" y="3413145"/>
                </a:lnTo>
                <a:lnTo>
                  <a:pt x="0" y="3413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5066" y="3307801"/>
            <a:ext cx="18735001" cy="504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97" indent="-410248" lvl="1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Got the dataset from kaggle.com</a:t>
            </a:r>
          </a:p>
          <a:p>
            <a:pPr algn="l" marL="820497" indent="-410248" lvl="1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The dataset has </a:t>
            </a:r>
            <a:r>
              <a:rPr lang="en-US" b="true" sz="3800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4239</a:t>
            </a: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rows </a:t>
            </a: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and </a:t>
            </a:r>
            <a:r>
              <a:rPr lang="en-US" b="true" sz="3800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16 </a:t>
            </a: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columns.</a:t>
            </a:r>
          </a:p>
          <a:p>
            <a:pPr algn="l" marL="820497" indent="-410248" lvl="1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The variables in the data set into </a:t>
            </a:r>
            <a:r>
              <a:rPr lang="en-US" sz="3800" u="sng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three</a:t>
            </a: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categories.</a:t>
            </a:r>
          </a:p>
          <a:p>
            <a:pPr algn="l" marL="1640993" indent="-546998" lvl="2">
              <a:lnSpc>
                <a:spcPts val="4940"/>
              </a:lnSpc>
              <a:buFont typeface="Arial"/>
              <a:buChar char="⚬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Demographics information about patient</a:t>
            </a:r>
          </a:p>
          <a:p>
            <a:pPr algn="l" marL="1640993" indent="-546998" lvl="2">
              <a:lnSpc>
                <a:spcPts val="4940"/>
              </a:lnSpc>
              <a:buFont typeface="Arial"/>
              <a:buChar char="⚬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Tobacco usage of patient</a:t>
            </a:r>
          </a:p>
          <a:p>
            <a:pPr algn="l" marL="1640993" indent="-546998" lvl="2">
              <a:lnSpc>
                <a:spcPts val="4940"/>
              </a:lnSpc>
              <a:buFont typeface="Arial"/>
              <a:buChar char="⚬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Health information of patient</a:t>
            </a:r>
          </a:p>
          <a:p>
            <a:pPr algn="l">
              <a:lnSpc>
                <a:spcPts val="4940"/>
              </a:lnSpc>
            </a:pPr>
          </a:p>
          <a:p>
            <a:pPr algn="l">
              <a:lnSpc>
                <a:spcPts val="49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21308" y="630284"/>
            <a:ext cx="513494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THE DATA</a:t>
            </a:r>
          </a:p>
        </p:txBody>
      </p: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18171">
            <a:off x="-695725" y="-266968"/>
            <a:ext cx="5434068" cy="3784087"/>
          </a:xfrm>
          <a:custGeom>
            <a:avLst/>
            <a:gdLst/>
            <a:ahLst/>
            <a:cxnLst/>
            <a:rect r="r" b="b" t="t" l="l"/>
            <a:pathLst>
              <a:path h="3784087" w="5434068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6253" y="8062432"/>
            <a:ext cx="2914626" cy="3278209"/>
          </a:xfrm>
          <a:custGeom>
            <a:avLst/>
            <a:gdLst/>
            <a:ahLst/>
            <a:cxnLst/>
            <a:rect r="r" b="b" t="t" l="l"/>
            <a:pathLst>
              <a:path h="3278209" w="2914626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295187">
            <a:off x="13186693" y="55338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37415" y="1108630"/>
            <a:ext cx="4991802" cy="3413145"/>
          </a:xfrm>
          <a:custGeom>
            <a:avLst/>
            <a:gdLst/>
            <a:ahLst/>
            <a:cxnLst/>
            <a:rect r="r" b="b" t="t" l="l"/>
            <a:pathLst>
              <a:path h="3413145" w="4991802">
                <a:moveTo>
                  <a:pt x="0" y="0"/>
                </a:moveTo>
                <a:lnTo>
                  <a:pt x="4991802" y="0"/>
                </a:lnTo>
                <a:lnTo>
                  <a:pt x="4991802" y="3413145"/>
                </a:lnTo>
                <a:lnTo>
                  <a:pt x="0" y="3413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9082" y="2438467"/>
            <a:ext cx="12794556" cy="814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97" indent="-410248" lvl="1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Here, our Target Variable is “</a:t>
            </a:r>
            <a:r>
              <a:rPr lang="en-US" b="true" sz="3800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TenYearCHD</a:t>
            </a: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”.</a:t>
            </a:r>
          </a:p>
          <a:p>
            <a:pPr algn="l">
              <a:lnSpc>
                <a:spcPts val="4940"/>
              </a:lnSpc>
            </a:pPr>
          </a:p>
          <a:p>
            <a:pPr algn="l" marL="820497" indent="-410248" lvl="1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Indentifying data simpler:</a:t>
            </a:r>
          </a:p>
          <a:p>
            <a:pPr algn="l" marL="1640993" indent="-546998" lvl="2">
              <a:lnSpc>
                <a:spcPts val="4940"/>
              </a:lnSpc>
              <a:buFont typeface="Arial"/>
              <a:buChar char="⚬"/>
            </a:pPr>
            <a:r>
              <a:rPr lang="en-US" b="true" sz="3800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Numerical Predictors</a:t>
            </a: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- </a:t>
            </a:r>
          </a:p>
          <a:p>
            <a:pPr algn="l" marL="2461490" indent="-615372" lvl="3">
              <a:lnSpc>
                <a:spcPts val="4940"/>
              </a:lnSpc>
              <a:buFont typeface="Arial"/>
              <a:buChar char="￭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Age, Cigs Per Day, Tot Chol, Sys BP, Dia BP, BMI, Heart Rate, Glucose</a:t>
            </a:r>
          </a:p>
          <a:p>
            <a:pPr algn="l" marL="1640993" indent="-546998" lvl="2">
              <a:lnSpc>
                <a:spcPts val="4940"/>
              </a:lnSpc>
              <a:buFont typeface="Arial"/>
              <a:buChar char="⚬"/>
            </a:pPr>
            <a:r>
              <a:rPr lang="en-US" b="true" sz="3800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Categorical Predictors</a:t>
            </a: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 - </a:t>
            </a:r>
          </a:p>
          <a:p>
            <a:pPr algn="l" marL="2461490" indent="-615372" lvl="3">
              <a:lnSpc>
                <a:spcPts val="4940"/>
              </a:lnSpc>
              <a:buFont typeface="Arial"/>
              <a:buChar char="￭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Education</a:t>
            </a:r>
          </a:p>
          <a:p>
            <a:pPr algn="l" marL="1640993" indent="-546998" lvl="2">
              <a:lnSpc>
                <a:spcPts val="4940"/>
              </a:lnSpc>
              <a:buFont typeface="Arial"/>
              <a:buChar char="⚬"/>
            </a:pPr>
            <a:r>
              <a:rPr lang="en-US" b="true" sz="3800">
                <a:solidFill>
                  <a:srgbClr val="74060B"/>
                </a:solidFill>
                <a:latin typeface="Agrandir Bold"/>
                <a:ea typeface="Agrandir Bold"/>
                <a:cs typeface="Agrandir Bold"/>
                <a:sym typeface="Agrandir Bold"/>
              </a:rPr>
              <a:t>Binary Predictors </a:t>
            </a: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- </a:t>
            </a:r>
          </a:p>
          <a:p>
            <a:pPr algn="l" marL="2461490" indent="-615372" lvl="3">
              <a:lnSpc>
                <a:spcPts val="4940"/>
              </a:lnSpc>
              <a:buFont typeface="Arial"/>
              <a:buChar char="￭"/>
            </a:pPr>
            <a:r>
              <a:rPr lang="en-US" sz="3800">
                <a:solidFill>
                  <a:srgbClr val="74060B"/>
                </a:solidFill>
                <a:latin typeface="Agrandir"/>
                <a:ea typeface="Agrandir"/>
                <a:cs typeface="Agrandir"/>
                <a:sym typeface="Agrandir"/>
              </a:rPr>
              <a:t>Sex, Current Smoker, BP Meds, Prevalent Stroke, Prevalent Hyp, Diabetes</a:t>
            </a:r>
          </a:p>
          <a:p>
            <a:pPr algn="l">
              <a:lnSpc>
                <a:spcPts val="4940"/>
              </a:lnSpc>
            </a:pPr>
          </a:p>
          <a:p>
            <a:pPr algn="l">
              <a:lnSpc>
                <a:spcPts val="49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21308" y="630284"/>
            <a:ext cx="513494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THE DATA</a:t>
            </a:r>
          </a:p>
        </p:txBody>
      </p: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683486" y="6670711"/>
            <a:ext cx="1209029" cy="1209029"/>
            <a:chOff x="0" y="0"/>
            <a:chExt cx="1612038" cy="16120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2038" cy="1612038"/>
            </a:xfrm>
            <a:custGeom>
              <a:avLst/>
              <a:gdLst/>
              <a:ahLst/>
              <a:cxnLst/>
              <a:rect r="r" b="b" t="t" l="l"/>
              <a:pathLst>
                <a:path h="1612038" w="1612038">
                  <a:moveTo>
                    <a:pt x="0" y="0"/>
                  </a:moveTo>
                  <a:lnTo>
                    <a:pt x="1612038" y="0"/>
                  </a:lnTo>
                  <a:lnTo>
                    <a:pt x="1612038" y="1612038"/>
                  </a:lnTo>
                  <a:lnTo>
                    <a:pt x="0" y="1612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09834" y="109834"/>
              <a:ext cx="1392370" cy="139237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37594" lIns="37594" bIns="37594" rIns="37594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204797" y="3174484"/>
            <a:ext cx="1610674" cy="1610674"/>
            <a:chOff x="0" y="0"/>
            <a:chExt cx="2147565" cy="214756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147565" cy="214756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49093" y="149093"/>
              <a:ext cx="1849378" cy="184937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643348" y="643348"/>
              <a:ext cx="860868" cy="86086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4931973" y="9157241"/>
            <a:ext cx="1610674" cy="1610674"/>
            <a:chOff x="0" y="0"/>
            <a:chExt cx="2147565" cy="214756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147565" cy="214756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 marL="0" indent="0" lvl="0">
                  <a:lnSpc>
                    <a:spcPts val="2868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49093" y="149093"/>
              <a:ext cx="1849378" cy="184937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21674" y="321674"/>
              <a:ext cx="1504216" cy="150421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5809564" y="1022056"/>
            <a:ext cx="666887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NULL VALUES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39082" y="2447992"/>
            <a:ext cx="6499196" cy="690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Sex                              0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Age                             0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Education                  105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Current Smoker        0 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Cigs per day             29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BP meds                    53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Prevalent Stroke      0 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Prevalent Hyp           0 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Diabetes                    0 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Tot Chol                    50 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Sys BP                       0 </a:t>
            </a:r>
          </a:p>
          <a:p>
            <a:pPr algn="just" marL="686117" indent="-343058" lvl="1">
              <a:lnSpc>
                <a:spcPts val="4131"/>
              </a:lnSpc>
              <a:buFont typeface="Arial"/>
              <a:buChar char="•"/>
            </a:pPr>
            <a:r>
              <a:rPr lang="en-US" sz="3177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Dia BP                        0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18199" y="1367051"/>
            <a:ext cx="8092781" cy="4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4"/>
              </a:lnSpc>
            </a:pPr>
          </a:p>
          <a:p>
            <a:pPr algn="l">
              <a:lnSpc>
                <a:spcPts val="4134"/>
              </a:lnSpc>
            </a:pPr>
          </a:p>
          <a:p>
            <a:pPr algn="l">
              <a:lnSpc>
                <a:spcPts val="4134"/>
              </a:lnSpc>
            </a:pPr>
          </a:p>
          <a:p>
            <a:pPr algn="l" marL="686562" indent="-343281" lvl="1">
              <a:lnSpc>
                <a:spcPts val="4134"/>
              </a:lnSpc>
              <a:buFont typeface="Arial"/>
              <a:buChar char="•"/>
            </a:pPr>
            <a:r>
              <a:rPr lang="en-US" sz="3179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BMI                     19</a:t>
            </a:r>
            <a:r>
              <a:rPr lang="en-US" sz="3179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                                </a:t>
            </a:r>
          </a:p>
          <a:p>
            <a:pPr algn="l" marL="686562" indent="-343281" lvl="1">
              <a:lnSpc>
                <a:spcPts val="4134"/>
              </a:lnSpc>
              <a:buFont typeface="Arial"/>
              <a:buChar char="•"/>
            </a:pPr>
            <a:r>
              <a:rPr lang="en-US" sz="3179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Heart Rate        1</a:t>
            </a:r>
          </a:p>
          <a:p>
            <a:pPr algn="l" marL="686562" indent="-343281" lvl="1">
              <a:lnSpc>
                <a:spcPts val="4134"/>
              </a:lnSpc>
              <a:buFont typeface="Arial"/>
              <a:buChar char="•"/>
            </a:pPr>
            <a:r>
              <a:rPr lang="en-US" sz="3179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Glucose             388</a:t>
            </a:r>
          </a:p>
          <a:p>
            <a:pPr algn="l" marL="686562" indent="-343281" lvl="1">
              <a:lnSpc>
                <a:spcPts val="4134"/>
              </a:lnSpc>
              <a:buFont typeface="Arial"/>
              <a:buChar char="•"/>
            </a:pPr>
            <a:r>
              <a:rPr lang="en-US" sz="3179">
                <a:solidFill>
                  <a:srgbClr val="FFF5EC"/>
                </a:solidFill>
                <a:latin typeface="Agrandir"/>
                <a:ea typeface="Agrandir"/>
                <a:cs typeface="Agrandir"/>
                <a:sym typeface="Agrandir"/>
              </a:rPr>
              <a:t>Ten yr CHD       0 </a:t>
            </a:r>
          </a:p>
          <a:p>
            <a:pPr algn="l">
              <a:lnSpc>
                <a:spcPts val="4134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7786">
            <a:off x="293684" y="-1877490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37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683486" y="6670711"/>
            <a:ext cx="1209029" cy="1209029"/>
            <a:chOff x="0" y="0"/>
            <a:chExt cx="1612038" cy="16120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2038" cy="1612038"/>
            </a:xfrm>
            <a:custGeom>
              <a:avLst/>
              <a:gdLst/>
              <a:ahLst/>
              <a:cxnLst/>
              <a:rect r="r" b="b" t="t" l="l"/>
              <a:pathLst>
                <a:path h="1612038" w="1612038">
                  <a:moveTo>
                    <a:pt x="0" y="0"/>
                  </a:moveTo>
                  <a:lnTo>
                    <a:pt x="1612038" y="0"/>
                  </a:lnTo>
                  <a:lnTo>
                    <a:pt x="1612038" y="1612038"/>
                  </a:lnTo>
                  <a:lnTo>
                    <a:pt x="0" y="1612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09834" y="109834"/>
              <a:ext cx="1392370" cy="139237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37594" lIns="37594" bIns="37594" rIns="37594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204797" y="3174484"/>
            <a:ext cx="1610674" cy="1610674"/>
            <a:chOff x="0" y="0"/>
            <a:chExt cx="2147565" cy="214756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147565" cy="214756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49093" y="149093"/>
              <a:ext cx="1849378" cy="184937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643348" y="643348"/>
              <a:ext cx="860868" cy="86086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4931973" y="9157241"/>
            <a:ext cx="1610674" cy="1610674"/>
            <a:chOff x="0" y="0"/>
            <a:chExt cx="2147565" cy="214756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147565" cy="214756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6A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 marL="0" indent="0" lvl="0">
                  <a:lnSpc>
                    <a:spcPts val="2868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49093" y="149093"/>
              <a:ext cx="1849378" cy="184937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4F52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21674" y="321674"/>
              <a:ext cx="1504216" cy="150421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E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3276" lIns="53276" bIns="53276" rIns="53276"/>
              <a:lstStyle/>
              <a:p>
                <a:pPr algn="ctr">
                  <a:lnSpc>
                    <a:spcPts val="2868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5809564" y="1022056"/>
            <a:ext cx="666887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IMPUTATION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2238060" y="4785158"/>
            <a:ext cx="13499250" cy="3847286"/>
          </a:xfrm>
          <a:custGeom>
            <a:avLst/>
            <a:gdLst/>
            <a:ahLst/>
            <a:cxnLst/>
            <a:rect r="r" b="b" t="t" l="l"/>
            <a:pathLst>
              <a:path h="3847286" w="13499250">
                <a:moveTo>
                  <a:pt x="0" y="0"/>
                </a:moveTo>
                <a:lnTo>
                  <a:pt x="13499250" y="0"/>
                </a:lnTo>
                <a:lnTo>
                  <a:pt x="13499250" y="3847286"/>
                </a:lnTo>
                <a:lnTo>
                  <a:pt x="0" y="3847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238060" y="3322596"/>
            <a:ext cx="1117464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b="true">
                <a:solidFill>
                  <a:srgbClr val="FFF5EC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</a:t>
            </a:r>
            <a:r>
              <a:rPr lang="en-US" b="true" sz="3599">
                <a:solidFill>
                  <a:srgbClr val="FFF5EC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ean Imputation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82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7786">
            <a:off x="-1010316" y="-2167267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79"/>
                </a:lnTo>
                <a:lnTo>
                  <a:pt x="0" y="581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7857">
            <a:off x="17684704" y="212116"/>
            <a:ext cx="431327" cy="1682483"/>
          </a:xfrm>
          <a:custGeom>
            <a:avLst/>
            <a:gdLst/>
            <a:ahLst/>
            <a:cxnLst/>
            <a:rect r="r" b="b" t="t" l="l"/>
            <a:pathLst>
              <a:path h="1682483" w="431327">
                <a:moveTo>
                  <a:pt x="0" y="0"/>
                </a:moveTo>
                <a:lnTo>
                  <a:pt x="431328" y="0"/>
                </a:lnTo>
                <a:lnTo>
                  <a:pt x="431328" y="1682483"/>
                </a:lnTo>
                <a:lnTo>
                  <a:pt x="0" y="1682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20825" y="-322456"/>
            <a:ext cx="1867175" cy="1351156"/>
          </a:xfrm>
          <a:custGeom>
            <a:avLst/>
            <a:gdLst/>
            <a:ahLst/>
            <a:cxnLst/>
            <a:rect r="r" b="b" t="t" l="l"/>
            <a:pathLst>
              <a:path h="1351156" w="1867175">
                <a:moveTo>
                  <a:pt x="0" y="0"/>
                </a:moveTo>
                <a:lnTo>
                  <a:pt x="1867175" y="0"/>
                </a:lnTo>
                <a:lnTo>
                  <a:pt x="1867175" y="1351156"/>
                </a:lnTo>
                <a:lnTo>
                  <a:pt x="0" y="1351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6123" y="2266289"/>
            <a:ext cx="6176859" cy="5739818"/>
          </a:xfrm>
          <a:custGeom>
            <a:avLst/>
            <a:gdLst/>
            <a:ahLst/>
            <a:cxnLst/>
            <a:rect r="r" b="b" t="t" l="l"/>
            <a:pathLst>
              <a:path h="5739818" w="6176859">
                <a:moveTo>
                  <a:pt x="0" y="0"/>
                </a:moveTo>
                <a:lnTo>
                  <a:pt x="6176860" y="0"/>
                </a:lnTo>
                <a:lnTo>
                  <a:pt x="6176860" y="5739817"/>
                </a:lnTo>
                <a:lnTo>
                  <a:pt x="0" y="5739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88208" y="2266289"/>
            <a:ext cx="9646752" cy="5739818"/>
          </a:xfrm>
          <a:custGeom>
            <a:avLst/>
            <a:gdLst/>
            <a:ahLst/>
            <a:cxnLst/>
            <a:rect r="r" b="b" t="t" l="l"/>
            <a:pathLst>
              <a:path h="5739818" w="9646752">
                <a:moveTo>
                  <a:pt x="0" y="0"/>
                </a:moveTo>
                <a:lnTo>
                  <a:pt x="9646752" y="0"/>
                </a:lnTo>
                <a:lnTo>
                  <a:pt x="9646752" y="5739817"/>
                </a:lnTo>
                <a:lnTo>
                  <a:pt x="0" y="57398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9638" y="550354"/>
            <a:ext cx="712269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EDA / FEATURE ENGG.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827" y="5143500"/>
            <a:ext cx="5693246" cy="6578330"/>
          </a:xfrm>
          <a:custGeom>
            <a:avLst/>
            <a:gdLst/>
            <a:ahLst/>
            <a:cxnLst/>
            <a:rect r="r" b="b" t="t" l="l"/>
            <a:pathLst>
              <a:path h="6578330" w="5693246">
                <a:moveTo>
                  <a:pt x="0" y="0"/>
                </a:moveTo>
                <a:lnTo>
                  <a:pt x="5693246" y="0"/>
                </a:lnTo>
                <a:lnTo>
                  <a:pt x="5693246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349070" y="864524"/>
            <a:ext cx="12038041" cy="8557953"/>
          </a:xfrm>
          <a:custGeom>
            <a:avLst/>
            <a:gdLst/>
            <a:ahLst/>
            <a:cxnLst/>
            <a:rect r="r" b="b" t="t" l="l"/>
            <a:pathLst>
              <a:path h="8557953" w="12038041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7786">
            <a:off x="-1010316" y="-2167267"/>
            <a:ext cx="3043573" cy="5812379"/>
          </a:xfrm>
          <a:custGeom>
            <a:avLst/>
            <a:gdLst/>
            <a:ahLst/>
            <a:cxnLst/>
            <a:rect r="r" b="b" t="t" l="l"/>
            <a:pathLst>
              <a:path h="5812379" w="3043573">
                <a:moveTo>
                  <a:pt x="0" y="0"/>
                </a:moveTo>
                <a:lnTo>
                  <a:pt x="3043573" y="0"/>
                </a:lnTo>
                <a:lnTo>
                  <a:pt x="3043573" y="5812379"/>
                </a:lnTo>
                <a:lnTo>
                  <a:pt x="0" y="581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7857">
            <a:off x="17684704" y="212116"/>
            <a:ext cx="431327" cy="1682483"/>
          </a:xfrm>
          <a:custGeom>
            <a:avLst/>
            <a:gdLst/>
            <a:ahLst/>
            <a:cxnLst/>
            <a:rect r="r" b="b" t="t" l="l"/>
            <a:pathLst>
              <a:path h="1682483" w="431327">
                <a:moveTo>
                  <a:pt x="0" y="0"/>
                </a:moveTo>
                <a:lnTo>
                  <a:pt x="431328" y="0"/>
                </a:lnTo>
                <a:lnTo>
                  <a:pt x="431328" y="1682483"/>
                </a:lnTo>
                <a:lnTo>
                  <a:pt x="0" y="1682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20825" y="-322456"/>
            <a:ext cx="1867175" cy="1351156"/>
          </a:xfrm>
          <a:custGeom>
            <a:avLst/>
            <a:gdLst/>
            <a:ahLst/>
            <a:cxnLst/>
            <a:rect r="r" b="b" t="t" l="l"/>
            <a:pathLst>
              <a:path h="1351156" w="1867175">
                <a:moveTo>
                  <a:pt x="0" y="0"/>
                </a:moveTo>
                <a:lnTo>
                  <a:pt x="1867175" y="0"/>
                </a:lnTo>
                <a:lnTo>
                  <a:pt x="1867175" y="1351156"/>
                </a:lnTo>
                <a:lnTo>
                  <a:pt x="0" y="1351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6995" y="2657433"/>
            <a:ext cx="8646196" cy="4841870"/>
          </a:xfrm>
          <a:custGeom>
            <a:avLst/>
            <a:gdLst/>
            <a:ahLst/>
            <a:cxnLst/>
            <a:rect r="r" b="b" t="t" l="l"/>
            <a:pathLst>
              <a:path h="4841870" w="8646196">
                <a:moveTo>
                  <a:pt x="0" y="0"/>
                </a:moveTo>
                <a:lnTo>
                  <a:pt x="8646196" y="0"/>
                </a:lnTo>
                <a:lnTo>
                  <a:pt x="8646196" y="4841870"/>
                </a:lnTo>
                <a:lnTo>
                  <a:pt x="0" y="4841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19330" y="2657433"/>
            <a:ext cx="5522264" cy="4841870"/>
          </a:xfrm>
          <a:custGeom>
            <a:avLst/>
            <a:gdLst/>
            <a:ahLst/>
            <a:cxnLst/>
            <a:rect r="r" b="b" t="t" l="l"/>
            <a:pathLst>
              <a:path h="4841870" w="5522264">
                <a:moveTo>
                  <a:pt x="0" y="0"/>
                </a:moveTo>
                <a:lnTo>
                  <a:pt x="5522263" y="0"/>
                </a:lnTo>
                <a:lnTo>
                  <a:pt x="5522263" y="4841870"/>
                </a:lnTo>
                <a:lnTo>
                  <a:pt x="0" y="48418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9638" y="550354"/>
            <a:ext cx="7122692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2"/>
              </a:lnSpc>
            </a:pPr>
            <a:r>
              <a:rPr lang="en-US" b="true" sz="6800">
                <a:solidFill>
                  <a:srgbClr val="A2272C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EDA / FEATURE ENGG. </a:t>
            </a:r>
          </a:p>
        </p:txBody>
      </p:sp>
    </p:spTree>
  </p:cSld>
  <p:clrMapOvr>
    <a:masterClrMapping/>
  </p:clrMapOvr>
  <p:transition spd="fast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DAGXVq5zhK0</dc:identifier>
  <dcterms:modified xsi:type="dcterms:W3CDTF">2011-08-01T06:04:30Z</dcterms:modified>
  <cp:revision>1</cp:revision>
  <dc:title>R Project</dc:title>
</cp:coreProperties>
</file>